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4"/>
    <p:sldMasterId id="2147483694" r:id="rId5"/>
    <p:sldMasterId id="2147483695" r:id="rId6"/>
    <p:sldMasterId id="214748369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y="5143500" cx="9144000"/>
  <p:notesSz cx="6858000" cy="9144000"/>
  <p:embeddedFontLst>
    <p:embeddedFont>
      <p:font typeface="Montserrat Medium"/>
      <p:regular r:id="rId18"/>
      <p:bold r:id="rId19"/>
      <p:italic r:id="rId20"/>
      <p:boldItalic r:id="rId21"/>
    </p:embeddedFont>
    <p:embeddedFont>
      <p:font typeface="Lato Light"/>
      <p:regular r:id="rId22"/>
      <p:bold r:id="rId23"/>
      <p:italic r:id="rId24"/>
      <p:boldItalic r:id="rId25"/>
    </p:embeddedFont>
    <p:embeddedFont>
      <p:font typeface="Quattrocento Sans"/>
      <p:regular r:id="rId26"/>
      <p:bold r:id="rId27"/>
      <p:italic r:id="rId28"/>
      <p:boldItalic r:id="rId29"/>
    </p:embeddedFont>
    <p:embeddedFont>
      <p:font typeface="Helvetica Neue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22" Type="http://schemas.openxmlformats.org/officeDocument/2006/relationships/font" Target="fonts/LatoLight-regular.fntdata"/><Relationship Id="rId21" Type="http://schemas.openxmlformats.org/officeDocument/2006/relationships/font" Target="fonts/MontserratMedium-boldItalic.fntdata"/><Relationship Id="rId24" Type="http://schemas.openxmlformats.org/officeDocument/2006/relationships/font" Target="fonts/LatoLight-italic.fntdata"/><Relationship Id="rId23" Type="http://schemas.openxmlformats.org/officeDocument/2006/relationships/font" Target="fonts/Lato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QuattrocentoSans-regular.fntdata"/><Relationship Id="rId25" Type="http://schemas.openxmlformats.org/officeDocument/2006/relationships/font" Target="fonts/LatoLight-boldItalic.fntdata"/><Relationship Id="rId28" Type="http://schemas.openxmlformats.org/officeDocument/2006/relationships/font" Target="fonts/QuattrocentoSans-italic.fntdata"/><Relationship Id="rId27" Type="http://schemas.openxmlformats.org/officeDocument/2006/relationships/font" Target="fonts/QuattrocentoSans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QuattrocentoSans-boldItalic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HelveticaNeue-bold.fntdata"/><Relationship Id="rId30" Type="http://schemas.openxmlformats.org/officeDocument/2006/relationships/font" Target="fonts/HelveticaNeue-regular.fntdata"/><Relationship Id="rId11" Type="http://schemas.openxmlformats.org/officeDocument/2006/relationships/slide" Target="slides/slide3.xml"/><Relationship Id="rId33" Type="http://schemas.openxmlformats.org/officeDocument/2006/relationships/font" Target="fonts/HelveticaNeue-boldItalic.fntdata"/><Relationship Id="rId10" Type="http://schemas.openxmlformats.org/officeDocument/2006/relationships/slide" Target="slides/slide2.xml"/><Relationship Id="rId32" Type="http://schemas.openxmlformats.org/officeDocument/2006/relationships/font" Target="fonts/HelveticaNeue-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font" Target="fonts/MontserratMedium-bold.fntdata"/><Relationship Id="rId18" Type="http://schemas.openxmlformats.org/officeDocument/2006/relationships/font" Target="fonts/Montserrat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3ad3e7706d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3ad3e7706d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highlight>
                  <a:srgbClr val="FFFF00"/>
                </a:highlight>
              </a:rPr>
              <a:t>SPEAKER: NICK</a:t>
            </a:r>
            <a:endParaRPr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highlight>
                  <a:srgbClr val="00FFFF"/>
                </a:highlight>
              </a:rPr>
              <a:t>SHOULD BE 4:35 PM when we hit this</a:t>
            </a:r>
            <a:endParaRPr b="1">
              <a:solidFill>
                <a:schemeClr val="dk1"/>
              </a:solidFill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rgbClr val="00FFFF"/>
              </a:highlight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3ad3e7706d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3ad3e7706d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3ad3e7706d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3ad3e7706d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3ad3e7706d_0_458:notes"/>
          <p:cNvSpPr txBox="1"/>
          <p:nvPr>
            <p:ph idx="1" type="body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g23ad3e7706d_0_458:notes"/>
          <p:cNvSpPr/>
          <p:nvPr>
            <p:ph idx="2" type="sldImg"/>
          </p:nvPr>
        </p:nvSpPr>
        <p:spPr>
          <a:xfrm>
            <a:off x="424421" y="1143550"/>
            <a:ext cx="6009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3ad3e7706d_0_463:notes"/>
          <p:cNvSpPr/>
          <p:nvPr>
            <p:ph idx="2" type="sldImg"/>
          </p:nvPr>
        </p:nvSpPr>
        <p:spPr>
          <a:xfrm>
            <a:off x="424421" y="1143550"/>
            <a:ext cx="6009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g23ad3e7706d_0_463:notes"/>
          <p:cNvSpPr txBox="1"/>
          <p:nvPr>
            <p:ph idx="1" type="body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0" name="Google Shape;430;g23ad3e7706d_0_463:notes"/>
          <p:cNvSpPr txBox="1"/>
          <p:nvPr>
            <p:ph idx="12" type="sldNum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3ad3e7706d_0_469:notes"/>
          <p:cNvSpPr/>
          <p:nvPr>
            <p:ph idx="2" type="sldImg"/>
          </p:nvPr>
        </p:nvSpPr>
        <p:spPr>
          <a:xfrm>
            <a:off x="424421" y="1143550"/>
            <a:ext cx="6009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g23ad3e7706d_0_469:notes"/>
          <p:cNvSpPr txBox="1"/>
          <p:nvPr>
            <p:ph idx="1" type="body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7" name="Google Shape;437;g23ad3e7706d_0_469:notes"/>
          <p:cNvSpPr txBox="1"/>
          <p:nvPr>
            <p:ph idx="12" type="sldNum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3ad3e7706d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3ad3e7706d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3ad3e7706d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3ad3e7706d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3ad3e7706d_0_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23ad3e7706d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 one could answer these questions, we had short time frames and everyone thought it was worth having a go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Assumptions - </a:t>
            </a:r>
            <a:r>
              <a:rPr lang="en" sz="1200">
                <a:solidFill>
                  <a:srgbClr val="222222"/>
                </a:solidFill>
                <a:highlight>
                  <a:schemeClr val="lt1"/>
                </a:highlight>
              </a:rPr>
              <a:t>We asked the questions of Institutions that make up 38% of the contestable research funding, this is how we got the NZ funding estimate.</a:t>
            </a:r>
            <a:br>
              <a:rPr lang="en" sz="12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lang="en" sz="1200">
                <a:solidFill>
                  <a:srgbClr val="222222"/>
                </a:solidFill>
                <a:highlight>
                  <a:schemeClr val="lt1"/>
                </a:highlight>
              </a:rPr>
              <a:t>We also said </a:t>
            </a:r>
            <a:r>
              <a:rPr lang="en" sz="1200">
                <a:solidFill>
                  <a:schemeClr val="dk1"/>
                </a:solidFill>
              </a:rPr>
              <a:t>If NZ is 16% of AUS gdp (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</a:rPr>
              <a:t>1.553 trillion USD (2021) vs 249.9 billion USD (2021))</a:t>
            </a:r>
            <a:r>
              <a:rPr lang="en" sz="1200">
                <a:solidFill>
                  <a:schemeClr val="dk1"/>
                </a:solidFill>
              </a:rPr>
              <a:t>, t</a:t>
            </a:r>
            <a:r>
              <a:rPr lang="en" sz="1200">
                <a:solidFill>
                  <a:schemeClr val="dk1"/>
                </a:solidFill>
              </a:rPr>
              <a:t>here should be 48 PB of data, if its the same ratio, so where is it?</a:t>
            </a:r>
            <a:endParaRPr sz="12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NeSI reported total data is a double count of some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Niwa 15% plus 38 for everything else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4" name="Google Shape;8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5" name="Google Shape;8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Blank BC">
  <p:cSld name="Title - Blank BC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440531" y="834472"/>
            <a:ext cx="8262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28600" lvl="1" marL="9144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sz="12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type="title"/>
          </p:nvPr>
        </p:nvSpPr>
        <p:spPr>
          <a:xfrm>
            <a:off x="440531" y="473507"/>
            <a:ext cx="82629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b="1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5"/>
          <p:cNvSpPr/>
          <p:nvPr/>
        </p:nvSpPr>
        <p:spPr>
          <a:xfrm>
            <a:off x="0" y="4731544"/>
            <a:ext cx="9144000" cy="41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00" name="Google Shape;100;p25"/>
          <p:cNvCxnSpPr/>
          <p:nvPr/>
        </p:nvCxnSpPr>
        <p:spPr>
          <a:xfrm>
            <a:off x="1235869" y="4818155"/>
            <a:ext cx="0" cy="1854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25"/>
          <p:cNvCxnSpPr/>
          <p:nvPr/>
        </p:nvCxnSpPr>
        <p:spPr>
          <a:xfrm>
            <a:off x="2512895" y="4840367"/>
            <a:ext cx="0" cy="1635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" name="Google Shape;102;p25"/>
          <p:cNvCxnSpPr/>
          <p:nvPr/>
        </p:nvCxnSpPr>
        <p:spPr>
          <a:xfrm>
            <a:off x="3789922" y="4840367"/>
            <a:ext cx="0" cy="1635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" name="Google Shape;103;p25"/>
          <p:cNvCxnSpPr/>
          <p:nvPr/>
        </p:nvCxnSpPr>
        <p:spPr>
          <a:xfrm>
            <a:off x="5066948" y="4840367"/>
            <a:ext cx="0" cy="1635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" name="Google Shape;104;p25"/>
          <p:cNvCxnSpPr/>
          <p:nvPr/>
        </p:nvCxnSpPr>
        <p:spPr>
          <a:xfrm>
            <a:off x="6343974" y="4840367"/>
            <a:ext cx="0" cy="1635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" name="Google Shape;105;p25"/>
          <p:cNvCxnSpPr/>
          <p:nvPr/>
        </p:nvCxnSpPr>
        <p:spPr>
          <a:xfrm>
            <a:off x="440531" y="789287"/>
            <a:ext cx="300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6" name="Google Shape;106;p25">
            <a:hlinkClick action="ppaction://hlinkshowjump?jump=nextslide"/>
          </p:cNvPr>
          <p:cNvSpPr/>
          <p:nvPr/>
        </p:nvSpPr>
        <p:spPr>
          <a:xfrm>
            <a:off x="8611091" y="4806963"/>
            <a:ext cx="389400" cy="20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83575" y="60000"/>
                </a:moveTo>
                <a:lnTo>
                  <a:pt x="36425" y="15000"/>
                </a:lnTo>
                <a:lnTo>
                  <a:pt x="36425" y="105000"/>
                </a:lnTo>
                <a:close/>
              </a:path>
              <a:path extrusionOk="0" fill="darken" h="120000" w="120000">
                <a:moveTo>
                  <a:pt x="83575" y="60000"/>
                </a:moveTo>
                <a:lnTo>
                  <a:pt x="36425" y="15000"/>
                </a:lnTo>
                <a:lnTo>
                  <a:pt x="36425" y="105000"/>
                </a:lnTo>
                <a:close/>
              </a:path>
              <a:path extrusionOk="0" fill="none" h="120000" w="120000">
                <a:moveTo>
                  <a:pt x="83575" y="60000"/>
                </a:moveTo>
                <a:lnTo>
                  <a:pt x="36425" y="105000"/>
                </a:lnTo>
                <a:lnTo>
                  <a:pt x="36425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5">
            <a:hlinkClick action="ppaction://hlinkshowjump?jump=previousslide"/>
          </p:cNvPr>
          <p:cNvSpPr/>
          <p:nvPr/>
        </p:nvSpPr>
        <p:spPr>
          <a:xfrm>
            <a:off x="8202122" y="4806964"/>
            <a:ext cx="389400" cy="20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6425" y="60000"/>
                </a:moveTo>
                <a:lnTo>
                  <a:pt x="83575" y="15000"/>
                </a:lnTo>
                <a:lnTo>
                  <a:pt x="83575" y="105000"/>
                </a:lnTo>
                <a:close/>
              </a:path>
              <a:path extrusionOk="0" fill="darken" h="120000" w="120000">
                <a:moveTo>
                  <a:pt x="36425" y="60000"/>
                </a:moveTo>
                <a:lnTo>
                  <a:pt x="83575" y="15000"/>
                </a:lnTo>
                <a:lnTo>
                  <a:pt x="83575" y="105000"/>
                </a:lnTo>
                <a:close/>
              </a:path>
              <a:path extrusionOk="0" fill="none" h="120000" w="120000">
                <a:moveTo>
                  <a:pt x="36425" y="60000"/>
                </a:moveTo>
                <a:lnTo>
                  <a:pt x="83575" y="15000"/>
                </a:lnTo>
                <a:lnTo>
                  <a:pt x="83575" y="10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7"/>
          <p:cNvPicPr preferRelativeResize="0"/>
          <p:nvPr/>
        </p:nvPicPr>
        <p:blipFill rotWithShape="1">
          <a:blip r:embed="rId2">
            <a:alphaModFix/>
          </a:blip>
          <a:srcRect b="-5574" l="5675" r="3224" t="0"/>
          <a:stretch/>
        </p:blipFill>
        <p:spPr>
          <a:xfrm>
            <a:off x="220663" y="2878555"/>
            <a:ext cx="1835056" cy="862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9500" y="-11"/>
            <a:ext cx="9144002" cy="67437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7"/>
          <p:cNvSpPr/>
          <p:nvPr/>
        </p:nvSpPr>
        <p:spPr>
          <a:xfrm>
            <a:off x="2459046" y="3942881"/>
            <a:ext cx="464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Zealand eScience Infrastructure</a:t>
            </a:r>
            <a:endParaRPr b="0" i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7"/>
          <p:cNvSpPr txBox="1"/>
          <p:nvPr>
            <p:ph type="title"/>
          </p:nvPr>
        </p:nvSpPr>
        <p:spPr>
          <a:xfrm>
            <a:off x="2459037" y="2185507"/>
            <a:ext cx="6522900" cy="11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0" i="0" sz="36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6" name="Google Shape;126;p27"/>
          <p:cNvSpPr txBox="1"/>
          <p:nvPr>
            <p:ph idx="1" type="body"/>
          </p:nvPr>
        </p:nvSpPr>
        <p:spPr>
          <a:xfrm>
            <a:off x="2459038" y="3403600"/>
            <a:ext cx="65229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None/>
              <a:defRPr b="0" i="0" sz="2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368300" lvl="1" marL="914400" marR="0" rtl="0" algn="l">
              <a:lnSpc>
                <a:spcPct val="10909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–"/>
              <a:defRPr b="0" i="0" sz="2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lnSpc>
                <a:spcPct val="10909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  <a:defRPr b="0" i="0" sz="2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909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–"/>
              <a:defRPr b="0" i="0" sz="2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909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»"/>
              <a:defRPr b="0" i="0" sz="2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Lato Light"/>
                <a:ea typeface="Lato Light"/>
                <a:cs typeface="Lato Light"/>
                <a:sym typeface="Lato Light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Lato Light"/>
                <a:ea typeface="Lato Light"/>
                <a:cs typeface="Lato Light"/>
                <a:sym typeface="Lato Light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Lato Light"/>
                <a:ea typeface="Lato Light"/>
                <a:cs typeface="Lato Light"/>
                <a:sym typeface="Lato Light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27" name="Google Shape;127;p27"/>
          <p:cNvSpPr txBox="1"/>
          <p:nvPr>
            <p:ph idx="12" type="sldNum"/>
          </p:nvPr>
        </p:nvSpPr>
        <p:spPr>
          <a:xfrm>
            <a:off x="8695765" y="4875493"/>
            <a:ext cx="231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DE BAR 4">
  <p:cSld name="SIDE BAR 4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/>
          <p:nvPr/>
        </p:nvSpPr>
        <p:spPr>
          <a:xfrm>
            <a:off x="0" y="0"/>
            <a:ext cx="22401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/>
          </a:p>
        </p:txBody>
      </p:sp>
      <p:sp>
        <p:nvSpPr>
          <p:cNvPr id="130" name="Google Shape;130;p28"/>
          <p:cNvSpPr txBox="1"/>
          <p:nvPr>
            <p:ph idx="1" type="body"/>
          </p:nvPr>
        </p:nvSpPr>
        <p:spPr>
          <a:xfrm>
            <a:off x="2450438" y="431800"/>
            <a:ext cx="6470700" cy="41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909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None/>
              <a:defRPr b="0" i="0" sz="2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–"/>
              <a:defRPr b="0" i="0" sz="2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•"/>
              <a:defRPr b="0" i="0" sz="2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–"/>
              <a:defRPr b="0" i="0" sz="2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»"/>
              <a:defRPr b="0" i="0" sz="2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Lato Light"/>
                <a:ea typeface="Lato Light"/>
                <a:cs typeface="Lato Light"/>
                <a:sym typeface="Lato Light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Lato Light"/>
                <a:ea typeface="Lato Light"/>
                <a:cs typeface="Lato Light"/>
                <a:sym typeface="Lato Light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Lato Light"/>
                <a:ea typeface="Lato Light"/>
                <a:cs typeface="Lato Light"/>
                <a:sym typeface="Lato Light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31" name="Google Shape;131;p28"/>
          <p:cNvSpPr txBox="1"/>
          <p:nvPr>
            <p:ph type="title"/>
          </p:nvPr>
        </p:nvSpPr>
        <p:spPr>
          <a:xfrm>
            <a:off x="209947" y="431800"/>
            <a:ext cx="1812600" cy="4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2" name="Google Shape;132;p28"/>
          <p:cNvSpPr txBox="1"/>
          <p:nvPr>
            <p:ph idx="12" type="sldNum"/>
          </p:nvPr>
        </p:nvSpPr>
        <p:spPr>
          <a:xfrm>
            <a:off x="8695765" y="4875493"/>
            <a:ext cx="231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3" name="Google Shape;133;p28"/>
          <p:cNvGrpSpPr/>
          <p:nvPr/>
        </p:nvGrpSpPr>
        <p:grpSpPr>
          <a:xfrm>
            <a:off x="205437" y="4803775"/>
            <a:ext cx="8721612" cy="0"/>
            <a:chOff x="211138" y="202563"/>
            <a:chExt cx="8721612" cy="0"/>
          </a:xfrm>
        </p:grpSpPr>
        <p:cxnSp>
          <p:nvCxnSpPr>
            <p:cNvPr id="134" name="Google Shape;134;p28"/>
            <p:cNvCxnSpPr/>
            <p:nvPr/>
          </p:nvCxnSpPr>
          <p:spPr>
            <a:xfrm>
              <a:off x="2456139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5" name="Google Shape;135;p28"/>
            <p:cNvCxnSpPr/>
            <p:nvPr/>
          </p:nvCxnSpPr>
          <p:spPr>
            <a:xfrm>
              <a:off x="211138" y="202563"/>
              <a:ext cx="18114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" name="Google Shape;136;p28"/>
            <p:cNvCxnSpPr/>
            <p:nvPr/>
          </p:nvCxnSpPr>
          <p:spPr>
            <a:xfrm>
              <a:off x="3575146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7" name="Google Shape;137;p28"/>
            <p:cNvCxnSpPr/>
            <p:nvPr/>
          </p:nvCxnSpPr>
          <p:spPr>
            <a:xfrm>
              <a:off x="4689784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8" name="Google Shape;138;p28"/>
            <p:cNvCxnSpPr/>
            <p:nvPr/>
          </p:nvCxnSpPr>
          <p:spPr>
            <a:xfrm>
              <a:off x="5800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" name="Google Shape;139;p28"/>
            <p:cNvCxnSpPr/>
            <p:nvPr/>
          </p:nvCxnSpPr>
          <p:spPr>
            <a:xfrm>
              <a:off x="6916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" name="Google Shape;140;p28"/>
            <p:cNvCxnSpPr/>
            <p:nvPr/>
          </p:nvCxnSpPr>
          <p:spPr>
            <a:xfrm>
              <a:off x="8032750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41" name="Google Shape;141;p28"/>
          <p:cNvSpPr txBox="1"/>
          <p:nvPr/>
        </p:nvSpPr>
        <p:spPr>
          <a:xfrm>
            <a:off x="216077" y="4875493"/>
            <a:ext cx="1806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 Zealand  eScience  Infrastructure</a:t>
            </a:r>
            <a:endParaRPr sz="1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" name="Google Shape;142;p28"/>
          <p:cNvGrpSpPr/>
          <p:nvPr/>
        </p:nvGrpSpPr>
        <p:grpSpPr>
          <a:xfrm>
            <a:off x="211138" y="202563"/>
            <a:ext cx="8721612" cy="0"/>
            <a:chOff x="211138" y="202563"/>
            <a:chExt cx="8721612" cy="0"/>
          </a:xfrm>
        </p:grpSpPr>
        <p:cxnSp>
          <p:nvCxnSpPr>
            <p:cNvPr id="143" name="Google Shape;143;p28"/>
            <p:cNvCxnSpPr/>
            <p:nvPr/>
          </p:nvCxnSpPr>
          <p:spPr>
            <a:xfrm>
              <a:off x="2456139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4" name="Google Shape;144;p28"/>
            <p:cNvCxnSpPr/>
            <p:nvPr/>
          </p:nvCxnSpPr>
          <p:spPr>
            <a:xfrm>
              <a:off x="211138" y="202563"/>
              <a:ext cx="18114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5" name="Google Shape;145;p28"/>
            <p:cNvCxnSpPr/>
            <p:nvPr/>
          </p:nvCxnSpPr>
          <p:spPr>
            <a:xfrm>
              <a:off x="3575146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" name="Google Shape;146;p28"/>
            <p:cNvCxnSpPr/>
            <p:nvPr/>
          </p:nvCxnSpPr>
          <p:spPr>
            <a:xfrm>
              <a:off x="4689784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" name="Google Shape;147;p28"/>
            <p:cNvCxnSpPr/>
            <p:nvPr/>
          </p:nvCxnSpPr>
          <p:spPr>
            <a:xfrm>
              <a:off x="5800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" name="Google Shape;148;p28"/>
            <p:cNvCxnSpPr/>
            <p:nvPr/>
          </p:nvCxnSpPr>
          <p:spPr>
            <a:xfrm>
              <a:off x="6916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9" name="Google Shape;149;p28"/>
            <p:cNvCxnSpPr/>
            <p:nvPr/>
          </p:nvCxnSpPr>
          <p:spPr>
            <a:xfrm>
              <a:off x="8032750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4">
  <p:cSld name="DIVIDER 4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918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" name="Google Shape;152;p29"/>
          <p:cNvGrpSpPr/>
          <p:nvPr/>
        </p:nvGrpSpPr>
        <p:grpSpPr>
          <a:xfrm>
            <a:off x="205437" y="4803775"/>
            <a:ext cx="8721612" cy="0"/>
            <a:chOff x="211138" y="202563"/>
            <a:chExt cx="8721612" cy="0"/>
          </a:xfrm>
        </p:grpSpPr>
        <p:cxnSp>
          <p:nvCxnSpPr>
            <p:cNvPr id="153" name="Google Shape;153;p29"/>
            <p:cNvCxnSpPr/>
            <p:nvPr/>
          </p:nvCxnSpPr>
          <p:spPr>
            <a:xfrm>
              <a:off x="2456139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4" name="Google Shape;154;p29"/>
            <p:cNvCxnSpPr/>
            <p:nvPr/>
          </p:nvCxnSpPr>
          <p:spPr>
            <a:xfrm>
              <a:off x="211138" y="202563"/>
              <a:ext cx="18114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5" name="Google Shape;155;p29"/>
            <p:cNvCxnSpPr/>
            <p:nvPr/>
          </p:nvCxnSpPr>
          <p:spPr>
            <a:xfrm>
              <a:off x="3575146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" name="Google Shape;156;p29"/>
            <p:cNvCxnSpPr/>
            <p:nvPr/>
          </p:nvCxnSpPr>
          <p:spPr>
            <a:xfrm>
              <a:off x="4689784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7" name="Google Shape;157;p29"/>
            <p:cNvCxnSpPr/>
            <p:nvPr/>
          </p:nvCxnSpPr>
          <p:spPr>
            <a:xfrm>
              <a:off x="5800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8" name="Google Shape;158;p29"/>
            <p:cNvCxnSpPr/>
            <p:nvPr/>
          </p:nvCxnSpPr>
          <p:spPr>
            <a:xfrm>
              <a:off x="6916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9" name="Google Shape;159;p29"/>
            <p:cNvCxnSpPr/>
            <p:nvPr/>
          </p:nvCxnSpPr>
          <p:spPr>
            <a:xfrm>
              <a:off x="8032750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60" name="Google Shape;160;p29"/>
          <p:cNvSpPr txBox="1"/>
          <p:nvPr/>
        </p:nvSpPr>
        <p:spPr>
          <a:xfrm>
            <a:off x="216077" y="4875694"/>
            <a:ext cx="1806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 Zealand  eScience  Infrastructure</a:t>
            </a:r>
            <a:endParaRPr sz="1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2424762" y="3475611"/>
            <a:ext cx="64866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909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909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grpSp>
        <p:nvGrpSpPr>
          <p:cNvPr id="162" name="Google Shape;162;p29"/>
          <p:cNvGrpSpPr/>
          <p:nvPr/>
        </p:nvGrpSpPr>
        <p:grpSpPr>
          <a:xfrm>
            <a:off x="205437" y="2571750"/>
            <a:ext cx="8721612" cy="0"/>
            <a:chOff x="211138" y="202563"/>
            <a:chExt cx="8721612" cy="0"/>
          </a:xfrm>
        </p:grpSpPr>
        <p:cxnSp>
          <p:nvCxnSpPr>
            <p:cNvPr id="163" name="Google Shape;163;p29"/>
            <p:cNvCxnSpPr/>
            <p:nvPr/>
          </p:nvCxnSpPr>
          <p:spPr>
            <a:xfrm>
              <a:off x="2456139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4" name="Google Shape;164;p29"/>
            <p:cNvCxnSpPr/>
            <p:nvPr/>
          </p:nvCxnSpPr>
          <p:spPr>
            <a:xfrm>
              <a:off x="211138" y="202563"/>
              <a:ext cx="18114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5" name="Google Shape;165;p29"/>
            <p:cNvCxnSpPr/>
            <p:nvPr/>
          </p:nvCxnSpPr>
          <p:spPr>
            <a:xfrm>
              <a:off x="3575146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6" name="Google Shape;166;p29"/>
            <p:cNvCxnSpPr/>
            <p:nvPr/>
          </p:nvCxnSpPr>
          <p:spPr>
            <a:xfrm>
              <a:off x="4689784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7" name="Google Shape;167;p29"/>
            <p:cNvCxnSpPr/>
            <p:nvPr/>
          </p:nvCxnSpPr>
          <p:spPr>
            <a:xfrm>
              <a:off x="5800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8" name="Google Shape;168;p29"/>
            <p:cNvCxnSpPr/>
            <p:nvPr/>
          </p:nvCxnSpPr>
          <p:spPr>
            <a:xfrm>
              <a:off x="6916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9" name="Google Shape;169;p29"/>
            <p:cNvCxnSpPr/>
            <p:nvPr/>
          </p:nvCxnSpPr>
          <p:spPr>
            <a:xfrm>
              <a:off x="8032750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70" name="Google Shape;170;p29"/>
          <p:cNvSpPr/>
          <p:nvPr/>
        </p:nvSpPr>
        <p:spPr>
          <a:xfrm>
            <a:off x="211138" y="2824957"/>
            <a:ext cx="1789800" cy="178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 rotWithShape="1">
          <a:blip r:embed="rId2">
            <a:alphaModFix/>
          </a:blip>
          <a:srcRect b="-5574" l="5675" r="3224" t="0"/>
          <a:stretch/>
        </p:blipFill>
        <p:spPr>
          <a:xfrm>
            <a:off x="320743" y="3431668"/>
            <a:ext cx="1565208" cy="73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/>
          <p:nvPr>
            <p:ph idx="12" type="sldNum"/>
          </p:nvPr>
        </p:nvSpPr>
        <p:spPr>
          <a:xfrm>
            <a:off x="8695765" y="4875493"/>
            <a:ext cx="231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2">
  <p:cSld name="DIVIDER 2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rgbClr val="918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p30"/>
          <p:cNvGrpSpPr/>
          <p:nvPr/>
        </p:nvGrpSpPr>
        <p:grpSpPr>
          <a:xfrm>
            <a:off x="205437" y="4803775"/>
            <a:ext cx="8721612" cy="0"/>
            <a:chOff x="211138" y="202563"/>
            <a:chExt cx="8721612" cy="0"/>
          </a:xfrm>
        </p:grpSpPr>
        <p:cxnSp>
          <p:nvCxnSpPr>
            <p:cNvPr id="176" name="Google Shape;176;p30"/>
            <p:cNvCxnSpPr/>
            <p:nvPr/>
          </p:nvCxnSpPr>
          <p:spPr>
            <a:xfrm>
              <a:off x="2456139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7" name="Google Shape;177;p30"/>
            <p:cNvCxnSpPr/>
            <p:nvPr/>
          </p:nvCxnSpPr>
          <p:spPr>
            <a:xfrm>
              <a:off x="211138" y="202563"/>
              <a:ext cx="18114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8" name="Google Shape;178;p30"/>
            <p:cNvCxnSpPr/>
            <p:nvPr/>
          </p:nvCxnSpPr>
          <p:spPr>
            <a:xfrm>
              <a:off x="3575146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9" name="Google Shape;179;p30"/>
            <p:cNvCxnSpPr/>
            <p:nvPr/>
          </p:nvCxnSpPr>
          <p:spPr>
            <a:xfrm>
              <a:off x="4689784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0" name="Google Shape;180;p30"/>
            <p:cNvCxnSpPr/>
            <p:nvPr/>
          </p:nvCxnSpPr>
          <p:spPr>
            <a:xfrm>
              <a:off x="5800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1" name="Google Shape;181;p30"/>
            <p:cNvCxnSpPr/>
            <p:nvPr/>
          </p:nvCxnSpPr>
          <p:spPr>
            <a:xfrm>
              <a:off x="6916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2" name="Google Shape;182;p30"/>
            <p:cNvCxnSpPr/>
            <p:nvPr/>
          </p:nvCxnSpPr>
          <p:spPr>
            <a:xfrm>
              <a:off x="8032750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3" name="Google Shape;183;p30"/>
          <p:cNvSpPr txBox="1"/>
          <p:nvPr/>
        </p:nvSpPr>
        <p:spPr>
          <a:xfrm>
            <a:off x="216077" y="4875694"/>
            <a:ext cx="1806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 Zealand  eScience  Infrastructure</a:t>
            </a:r>
            <a:endParaRPr sz="1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4" name="Google Shape;184;p30"/>
          <p:cNvGrpSpPr/>
          <p:nvPr/>
        </p:nvGrpSpPr>
        <p:grpSpPr>
          <a:xfrm>
            <a:off x="205437" y="2563373"/>
            <a:ext cx="8721612" cy="0"/>
            <a:chOff x="211138" y="202563"/>
            <a:chExt cx="8721612" cy="0"/>
          </a:xfrm>
        </p:grpSpPr>
        <p:cxnSp>
          <p:nvCxnSpPr>
            <p:cNvPr id="185" name="Google Shape;185;p30"/>
            <p:cNvCxnSpPr/>
            <p:nvPr/>
          </p:nvCxnSpPr>
          <p:spPr>
            <a:xfrm>
              <a:off x="2456139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" name="Google Shape;186;p30"/>
            <p:cNvCxnSpPr/>
            <p:nvPr/>
          </p:nvCxnSpPr>
          <p:spPr>
            <a:xfrm>
              <a:off x="211138" y="202563"/>
              <a:ext cx="18114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7" name="Google Shape;187;p30"/>
            <p:cNvCxnSpPr/>
            <p:nvPr/>
          </p:nvCxnSpPr>
          <p:spPr>
            <a:xfrm>
              <a:off x="3575146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8" name="Google Shape;188;p30"/>
            <p:cNvCxnSpPr/>
            <p:nvPr/>
          </p:nvCxnSpPr>
          <p:spPr>
            <a:xfrm>
              <a:off x="4689784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" name="Google Shape;189;p30"/>
            <p:cNvCxnSpPr/>
            <p:nvPr/>
          </p:nvCxnSpPr>
          <p:spPr>
            <a:xfrm>
              <a:off x="5800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0" name="Google Shape;190;p30"/>
            <p:cNvCxnSpPr/>
            <p:nvPr/>
          </p:nvCxnSpPr>
          <p:spPr>
            <a:xfrm>
              <a:off x="6916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1" name="Google Shape;191;p30"/>
            <p:cNvCxnSpPr/>
            <p:nvPr/>
          </p:nvCxnSpPr>
          <p:spPr>
            <a:xfrm>
              <a:off x="8032750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2424762" y="3475611"/>
            <a:ext cx="64866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909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909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93" name="Google Shape;193;p30"/>
          <p:cNvSpPr/>
          <p:nvPr/>
        </p:nvSpPr>
        <p:spPr>
          <a:xfrm>
            <a:off x="211138" y="2824957"/>
            <a:ext cx="1789800" cy="178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 rotWithShape="1">
          <a:blip r:embed="rId2">
            <a:alphaModFix/>
          </a:blip>
          <a:srcRect b="-5574" l="5675" r="3224" t="0"/>
          <a:stretch/>
        </p:blipFill>
        <p:spPr>
          <a:xfrm>
            <a:off x="320743" y="3431668"/>
            <a:ext cx="1565208" cy="73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0"/>
          <p:cNvSpPr txBox="1"/>
          <p:nvPr>
            <p:ph idx="12" type="sldNum"/>
          </p:nvPr>
        </p:nvSpPr>
        <p:spPr>
          <a:xfrm>
            <a:off x="8695765" y="4875493"/>
            <a:ext cx="231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DE BAR 2">
  <p:cSld name="SIDE BAR 2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/>
          <p:nvPr/>
        </p:nvSpPr>
        <p:spPr>
          <a:xfrm>
            <a:off x="0" y="0"/>
            <a:ext cx="2240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/>
          </a:p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2450438" y="431800"/>
            <a:ext cx="6470700" cy="41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99" name="Google Shape;199;p31"/>
          <p:cNvSpPr txBox="1"/>
          <p:nvPr>
            <p:ph type="title"/>
          </p:nvPr>
        </p:nvSpPr>
        <p:spPr>
          <a:xfrm>
            <a:off x="209947" y="431800"/>
            <a:ext cx="1812600" cy="4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0" name="Google Shape;200;p31"/>
          <p:cNvSpPr txBox="1"/>
          <p:nvPr>
            <p:ph idx="12" type="sldNum"/>
          </p:nvPr>
        </p:nvSpPr>
        <p:spPr>
          <a:xfrm>
            <a:off x="8695765" y="4875493"/>
            <a:ext cx="231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1" name="Google Shape;201;p31"/>
          <p:cNvGrpSpPr/>
          <p:nvPr/>
        </p:nvGrpSpPr>
        <p:grpSpPr>
          <a:xfrm>
            <a:off x="205437" y="4803775"/>
            <a:ext cx="8721612" cy="0"/>
            <a:chOff x="211138" y="202563"/>
            <a:chExt cx="8721612" cy="0"/>
          </a:xfrm>
        </p:grpSpPr>
        <p:cxnSp>
          <p:nvCxnSpPr>
            <p:cNvPr id="202" name="Google Shape;202;p31"/>
            <p:cNvCxnSpPr/>
            <p:nvPr/>
          </p:nvCxnSpPr>
          <p:spPr>
            <a:xfrm>
              <a:off x="2456139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3" name="Google Shape;203;p31"/>
            <p:cNvCxnSpPr/>
            <p:nvPr/>
          </p:nvCxnSpPr>
          <p:spPr>
            <a:xfrm>
              <a:off x="211138" y="202563"/>
              <a:ext cx="18114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" name="Google Shape;204;p31"/>
            <p:cNvCxnSpPr/>
            <p:nvPr/>
          </p:nvCxnSpPr>
          <p:spPr>
            <a:xfrm>
              <a:off x="3575146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5" name="Google Shape;205;p31"/>
            <p:cNvCxnSpPr/>
            <p:nvPr/>
          </p:nvCxnSpPr>
          <p:spPr>
            <a:xfrm>
              <a:off x="4689784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6" name="Google Shape;206;p31"/>
            <p:cNvCxnSpPr/>
            <p:nvPr/>
          </p:nvCxnSpPr>
          <p:spPr>
            <a:xfrm>
              <a:off x="5800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7" name="Google Shape;207;p31"/>
            <p:cNvCxnSpPr/>
            <p:nvPr/>
          </p:nvCxnSpPr>
          <p:spPr>
            <a:xfrm>
              <a:off x="6916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8" name="Google Shape;208;p31"/>
            <p:cNvCxnSpPr/>
            <p:nvPr/>
          </p:nvCxnSpPr>
          <p:spPr>
            <a:xfrm>
              <a:off x="8032750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09" name="Google Shape;209;p31"/>
          <p:cNvSpPr txBox="1"/>
          <p:nvPr/>
        </p:nvSpPr>
        <p:spPr>
          <a:xfrm>
            <a:off x="216077" y="4875493"/>
            <a:ext cx="1806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 Zealand  eScience  Infrastructure</a:t>
            </a:r>
            <a:endParaRPr sz="1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0" name="Google Shape;210;p31"/>
          <p:cNvGrpSpPr/>
          <p:nvPr/>
        </p:nvGrpSpPr>
        <p:grpSpPr>
          <a:xfrm>
            <a:off x="211138" y="202563"/>
            <a:ext cx="8721612" cy="0"/>
            <a:chOff x="211138" y="202563"/>
            <a:chExt cx="8721612" cy="0"/>
          </a:xfrm>
        </p:grpSpPr>
        <p:cxnSp>
          <p:nvCxnSpPr>
            <p:cNvPr id="211" name="Google Shape;211;p31"/>
            <p:cNvCxnSpPr/>
            <p:nvPr/>
          </p:nvCxnSpPr>
          <p:spPr>
            <a:xfrm>
              <a:off x="2456139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2" name="Google Shape;212;p31"/>
            <p:cNvCxnSpPr/>
            <p:nvPr/>
          </p:nvCxnSpPr>
          <p:spPr>
            <a:xfrm>
              <a:off x="211138" y="202563"/>
              <a:ext cx="18114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3" name="Google Shape;213;p31"/>
            <p:cNvCxnSpPr/>
            <p:nvPr/>
          </p:nvCxnSpPr>
          <p:spPr>
            <a:xfrm>
              <a:off x="3575146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4" name="Google Shape;214;p31"/>
            <p:cNvCxnSpPr/>
            <p:nvPr/>
          </p:nvCxnSpPr>
          <p:spPr>
            <a:xfrm>
              <a:off x="4689784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5" name="Google Shape;215;p31"/>
            <p:cNvCxnSpPr/>
            <p:nvPr/>
          </p:nvCxnSpPr>
          <p:spPr>
            <a:xfrm>
              <a:off x="5800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6" name="Google Shape;216;p31"/>
            <p:cNvCxnSpPr/>
            <p:nvPr/>
          </p:nvCxnSpPr>
          <p:spPr>
            <a:xfrm>
              <a:off x="6916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7" name="Google Shape;217;p31"/>
            <p:cNvCxnSpPr/>
            <p:nvPr/>
          </p:nvCxnSpPr>
          <p:spPr>
            <a:xfrm>
              <a:off x="8032750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3">
  <p:cSld name="DIVIDER 3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rgbClr val="918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0" name="Google Shape;220;p32"/>
          <p:cNvGrpSpPr/>
          <p:nvPr/>
        </p:nvGrpSpPr>
        <p:grpSpPr>
          <a:xfrm>
            <a:off x="205437" y="4803775"/>
            <a:ext cx="8721612" cy="0"/>
            <a:chOff x="211138" y="202563"/>
            <a:chExt cx="8721612" cy="0"/>
          </a:xfrm>
        </p:grpSpPr>
        <p:cxnSp>
          <p:nvCxnSpPr>
            <p:cNvPr id="221" name="Google Shape;221;p32"/>
            <p:cNvCxnSpPr/>
            <p:nvPr/>
          </p:nvCxnSpPr>
          <p:spPr>
            <a:xfrm>
              <a:off x="2456139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2" name="Google Shape;222;p32"/>
            <p:cNvCxnSpPr/>
            <p:nvPr/>
          </p:nvCxnSpPr>
          <p:spPr>
            <a:xfrm>
              <a:off x="211138" y="202563"/>
              <a:ext cx="18114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" name="Google Shape;223;p32"/>
            <p:cNvCxnSpPr/>
            <p:nvPr/>
          </p:nvCxnSpPr>
          <p:spPr>
            <a:xfrm>
              <a:off x="3575146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" name="Google Shape;224;p32"/>
            <p:cNvCxnSpPr/>
            <p:nvPr/>
          </p:nvCxnSpPr>
          <p:spPr>
            <a:xfrm>
              <a:off x="4689784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5" name="Google Shape;225;p32"/>
            <p:cNvCxnSpPr/>
            <p:nvPr/>
          </p:nvCxnSpPr>
          <p:spPr>
            <a:xfrm>
              <a:off x="5800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6" name="Google Shape;226;p32"/>
            <p:cNvCxnSpPr/>
            <p:nvPr/>
          </p:nvCxnSpPr>
          <p:spPr>
            <a:xfrm>
              <a:off x="6916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7" name="Google Shape;227;p32"/>
            <p:cNvCxnSpPr/>
            <p:nvPr/>
          </p:nvCxnSpPr>
          <p:spPr>
            <a:xfrm>
              <a:off x="8032750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28" name="Google Shape;228;p32"/>
          <p:cNvSpPr txBox="1"/>
          <p:nvPr/>
        </p:nvSpPr>
        <p:spPr>
          <a:xfrm>
            <a:off x="216077" y="4875694"/>
            <a:ext cx="1806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 Zealand  eScience  Infrastructure</a:t>
            </a:r>
            <a:endParaRPr sz="1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" name="Google Shape;229;p32"/>
          <p:cNvGrpSpPr/>
          <p:nvPr/>
        </p:nvGrpSpPr>
        <p:grpSpPr>
          <a:xfrm>
            <a:off x="205437" y="2571750"/>
            <a:ext cx="8721612" cy="0"/>
            <a:chOff x="211138" y="202563"/>
            <a:chExt cx="8721612" cy="0"/>
          </a:xfrm>
        </p:grpSpPr>
        <p:cxnSp>
          <p:nvCxnSpPr>
            <p:cNvPr id="230" name="Google Shape;230;p32"/>
            <p:cNvCxnSpPr/>
            <p:nvPr/>
          </p:nvCxnSpPr>
          <p:spPr>
            <a:xfrm>
              <a:off x="2456139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1" name="Google Shape;231;p32"/>
            <p:cNvCxnSpPr/>
            <p:nvPr/>
          </p:nvCxnSpPr>
          <p:spPr>
            <a:xfrm>
              <a:off x="211138" y="202563"/>
              <a:ext cx="18114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2" name="Google Shape;232;p32"/>
            <p:cNvCxnSpPr/>
            <p:nvPr/>
          </p:nvCxnSpPr>
          <p:spPr>
            <a:xfrm>
              <a:off x="3575146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3" name="Google Shape;233;p32"/>
            <p:cNvCxnSpPr/>
            <p:nvPr/>
          </p:nvCxnSpPr>
          <p:spPr>
            <a:xfrm>
              <a:off x="4689784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" name="Google Shape;234;p32"/>
            <p:cNvCxnSpPr/>
            <p:nvPr/>
          </p:nvCxnSpPr>
          <p:spPr>
            <a:xfrm>
              <a:off x="5800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5" name="Google Shape;235;p32"/>
            <p:cNvCxnSpPr/>
            <p:nvPr/>
          </p:nvCxnSpPr>
          <p:spPr>
            <a:xfrm>
              <a:off x="6916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6" name="Google Shape;236;p32"/>
            <p:cNvCxnSpPr/>
            <p:nvPr/>
          </p:nvCxnSpPr>
          <p:spPr>
            <a:xfrm>
              <a:off x="8032750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37" name="Google Shape;237;p32"/>
          <p:cNvSpPr txBox="1"/>
          <p:nvPr>
            <p:ph idx="1" type="body"/>
          </p:nvPr>
        </p:nvSpPr>
        <p:spPr>
          <a:xfrm>
            <a:off x="2424762" y="3475611"/>
            <a:ext cx="64866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909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909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38" name="Google Shape;238;p32"/>
          <p:cNvSpPr/>
          <p:nvPr/>
        </p:nvSpPr>
        <p:spPr>
          <a:xfrm>
            <a:off x="211138" y="2824957"/>
            <a:ext cx="1789800" cy="178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32"/>
          <p:cNvPicPr preferRelativeResize="0"/>
          <p:nvPr/>
        </p:nvPicPr>
        <p:blipFill rotWithShape="1">
          <a:blip r:embed="rId2">
            <a:alphaModFix/>
          </a:blip>
          <a:srcRect b="-5574" l="5675" r="3224" t="0"/>
          <a:stretch/>
        </p:blipFill>
        <p:spPr>
          <a:xfrm>
            <a:off x="320743" y="3431668"/>
            <a:ext cx="1565208" cy="735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2"/>
          <p:cNvSpPr txBox="1"/>
          <p:nvPr>
            <p:ph idx="12" type="sldNum"/>
          </p:nvPr>
        </p:nvSpPr>
        <p:spPr>
          <a:xfrm>
            <a:off x="8695765" y="4875493"/>
            <a:ext cx="231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DE BAR 3">
  <p:cSld name="SIDE BAR 3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/>
          <p:nvPr/>
        </p:nvSpPr>
        <p:spPr>
          <a:xfrm>
            <a:off x="0" y="0"/>
            <a:ext cx="22401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/>
          </a:p>
        </p:txBody>
      </p:sp>
      <p:sp>
        <p:nvSpPr>
          <p:cNvPr id="243" name="Google Shape;243;p33"/>
          <p:cNvSpPr txBox="1"/>
          <p:nvPr>
            <p:ph idx="1" type="body"/>
          </p:nvPr>
        </p:nvSpPr>
        <p:spPr>
          <a:xfrm>
            <a:off x="2450438" y="431800"/>
            <a:ext cx="6470700" cy="41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909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None/>
              <a:defRPr b="0" i="0" sz="2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–"/>
              <a:defRPr b="0" i="0" sz="2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•"/>
              <a:defRPr b="0" i="0" sz="2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–"/>
              <a:defRPr b="0" i="0" sz="2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»"/>
              <a:defRPr b="0" i="0" sz="2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Lato Light"/>
                <a:ea typeface="Lato Light"/>
                <a:cs typeface="Lato Light"/>
                <a:sym typeface="Lato Light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Lato Light"/>
                <a:ea typeface="Lato Light"/>
                <a:cs typeface="Lato Light"/>
                <a:sym typeface="Lato Light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Lato Light"/>
                <a:ea typeface="Lato Light"/>
                <a:cs typeface="Lato Light"/>
                <a:sym typeface="Lato Light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44" name="Google Shape;244;p33"/>
          <p:cNvSpPr txBox="1"/>
          <p:nvPr>
            <p:ph type="title"/>
          </p:nvPr>
        </p:nvSpPr>
        <p:spPr>
          <a:xfrm>
            <a:off x="209947" y="431800"/>
            <a:ext cx="1812600" cy="4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5" name="Google Shape;245;p33"/>
          <p:cNvSpPr txBox="1"/>
          <p:nvPr>
            <p:ph idx="12" type="sldNum"/>
          </p:nvPr>
        </p:nvSpPr>
        <p:spPr>
          <a:xfrm>
            <a:off x="8695765" y="4875493"/>
            <a:ext cx="231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6" name="Google Shape;246;p33"/>
          <p:cNvGrpSpPr/>
          <p:nvPr/>
        </p:nvGrpSpPr>
        <p:grpSpPr>
          <a:xfrm>
            <a:off x="205437" y="4803775"/>
            <a:ext cx="8721612" cy="0"/>
            <a:chOff x="211138" y="202563"/>
            <a:chExt cx="8721612" cy="0"/>
          </a:xfrm>
        </p:grpSpPr>
        <p:cxnSp>
          <p:nvCxnSpPr>
            <p:cNvPr id="247" name="Google Shape;247;p33"/>
            <p:cNvCxnSpPr/>
            <p:nvPr/>
          </p:nvCxnSpPr>
          <p:spPr>
            <a:xfrm>
              <a:off x="2456139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8" name="Google Shape;248;p33"/>
            <p:cNvCxnSpPr/>
            <p:nvPr/>
          </p:nvCxnSpPr>
          <p:spPr>
            <a:xfrm>
              <a:off x="211138" y="202563"/>
              <a:ext cx="18114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9" name="Google Shape;249;p33"/>
            <p:cNvCxnSpPr/>
            <p:nvPr/>
          </p:nvCxnSpPr>
          <p:spPr>
            <a:xfrm>
              <a:off x="3575146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0" name="Google Shape;250;p33"/>
            <p:cNvCxnSpPr/>
            <p:nvPr/>
          </p:nvCxnSpPr>
          <p:spPr>
            <a:xfrm>
              <a:off x="4689784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1" name="Google Shape;251;p33"/>
            <p:cNvCxnSpPr/>
            <p:nvPr/>
          </p:nvCxnSpPr>
          <p:spPr>
            <a:xfrm>
              <a:off x="5800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2" name="Google Shape;252;p33"/>
            <p:cNvCxnSpPr/>
            <p:nvPr/>
          </p:nvCxnSpPr>
          <p:spPr>
            <a:xfrm>
              <a:off x="6916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3" name="Google Shape;253;p33"/>
            <p:cNvCxnSpPr/>
            <p:nvPr/>
          </p:nvCxnSpPr>
          <p:spPr>
            <a:xfrm>
              <a:off x="8032750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54" name="Google Shape;254;p33"/>
          <p:cNvSpPr txBox="1"/>
          <p:nvPr/>
        </p:nvSpPr>
        <p:spPr>
          <a:xfrm>
            <a:off x="216077" y="4875493"/>
            <a:ext cx="1806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 Zealand  eScience  Infrastructure</a:t>
            </a:r>
            <a:endParaRPr sz="1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5" name="Google Shape;255;p33"/>
          <p:cNvGrpSpPr/>
          <p:nvPr/>
        </p:nvGrpSpPr>
        <p:grpSpPr>
          <a:xfrm>
            <a:off x="211138" y="202563"/>
            <a:ext cx="8721612" cy="0"/>
            <a:chOff x="211138" y="202563"/>
            <a:chExt cx="8721612" cy="0"/>
          </a:xfrm>
        </p:grpSpPr>
        <p:cxnSp>
          <p:nvCxnSpPr>
            <p:cNvPr id="256" name="Google Shape;256;p33"/>
            <p:cNvCxnSpPr/>
            <p:nvPr/>
          </p:nvCxnSpPr>
          <p:spPr>
            <a:xfrm>
              <a:off x="2456139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7" name="Google Shape;257;p33"/>
            <p:cNvCxnSpPr/>
            <p:nvPr/>
          </p:nvCxnSpPr>
          <p:spPr>
            <a:xfrm>
              <a:off x="211138" y="202563"/>
              <a:ext cx="18114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8" name="Google Shape;258;p33"/>
            <p:cNvCxnSpPr/>
            <p:nvPr/>
          </p:nvCxnSpPr>
          <p:spPr>
            <a:xfrm>
              <a:off x="3575146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" name="Google Shape;259;p33"/>
            <p:cNvCxnSpPr/>
            <p:nvPr/>
          </p:nvCxnSpPr>
          <p:spPr>
            <a:xfrm>
              <a:off x="4689784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0" name="Google Shape;260;p33"/>
            <p:cNvCxnSpPr/>
            <p:nvPr/>
          </p:nvCxnSpPr>
          <p:spPr>
            <a:xfrm>
              <a:off x="5800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1" name="Google Shape;261;p33"/>
            <p:cNvCxnSpPr/>
            <p:nvPr/>
          </p:nvCxnSpPr>
          <p:spPr>
            <a:xfrm>
              <a:off x="6916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2" name="Google Shape;262;p33"/>
            <p:cNvCxnSpPr/>
            <p:nvPr/>
          </p:nvCxnSpPr>
          <p:spPr>
            <a:xfrm>
              <a:off x="8032750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1">
  <p:cSld name="DIVIDER 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/>
          <p:nvPr/>
        </p:nvSpPr>
        <p:spPr>
          <a:xfrm>
            <a:off x="0" y="29723"/>
            <a:ext cx="9144000" cy="51435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918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5" name="Google Shape;265;p34"/>
          <p:cNvGrpSpPr/>
          <p:nvPr/>
        </p:nvGrpSpPr>
        <p:grpSpPr>
          <a:xfrm>
            <a:off x="205437" y="4803775"/>
            <a:ext cx="8721612" cy="0"/>
            <a:chOff x="211138" y="202563"/>
            <a:chExt cx="8721612" cy="0"/>
          </a:xfrm>
        </p:grpSpPr>
        <p:cxnSp>
          <p:nvCxnSpPr>
            <p:cNvPr id="266" name="Google Shape;266;p34"/>
            <p:cNvCxnSpPr/>
            <p:nvPr/>
          </p:nvCxnSpPr>
          <p:spPr>
            <a:xfrm>
              <a:off x="2456139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7" name="Google Shape;267;p34"/>
            <p:cNvCxnSpPr/>
            <p:nvPr/>
          </p:nvCxnSpPr>
          <p:spPr>
            <a:xfrm>
              <a:off x="211138" y="202563"/>
              <a:ext cx="18114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8" name="Google Shape;268;p34"/>
            <p:cNvCxnSpPr/>
            <p:nvPr/>
          </p:nvCxnSpPr>
          <p:spPr>
            <a:xfrm>
              <a:off x="3575146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" name="Google Shape;269;p34"/>
            <p:cNvCxnSpPr/>
            <p:nvPr/>
          </p:nvCxnSpPr>
          <p:spPr>
            <a:xfrm>
              <a:off x="4689784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0" name="Google Shape;270;p34"/>
            <p:cNvCxnSpPr/>
            <p:nvPr/>
          </p:nvCxnSpPr>
          <p:spPr>
            <a:xfrm>
              <a:off x="5800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1" name="Google Shape;271;p34"/>
            <p:cNvCxnSpPr/>
            <p:nvPr/>
          </p:nvCxnSpPr>
          <p:spPr>
            <a:xfrm>
              <a:off x="6916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2" name="Google Shape;272;p34"/>
            <p:cNvCxnSpPr/>
            <p:nvPr/>
          </p:nvCxnSpPr>
          <p:spPr>
            <a:xfrm>
              <a:off x="8032750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73" name="Google Shape;273;p34"/>
          <p:cNvSpPr txBox="1"/>
          <p:nvPr/>
        </p:nvSpPr>
        <p:spPr>
          <a:xfrm>
            <a:off x="216077" y="4875694"/>
            <a:ext cx="1806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 Zealand  eScience  Infrastructure</a:t>
            </a:r>
            <a:endParaRPr sz="1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4" name="Google Shape;274;p34"/>
          <p:cNvGrpSpPr/>
          <p:nvPr/>
        </p:nvGrpSpPr>
        <p:grpSpPr>
          <a:xfrm>
            <a:off x="205437" y="2601473"/>
            <a:ext cx="8721612" cy="0"/>
            <a:chOff x="211138" y="202563"/>
            <a:chExt cx="8721612" cy="0"/>
          </a:xfrm>
        </p:grpSpPr>
        <p:cxnSp>
          <p:nvCxnSpPr>
            <p:cNvPr id="275" name="Google Shape;275;p34"/>
            <p:cNvCxnSpPr/>
            <p:nvPr/>
          </p:nvCxnSpPr>
          <p:spPr>
            <a:xfrm>
              <a:off x="2456139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6" name="Google Shape;276;p34"/>
            <p:cNvCxnSpPr/>
            <p:nvPr/>
          </p:nvCxnSpPr>
          <p:spPr>
            <a:xfrm>
              <a:off x="211138" y="202563"/>
              <a:ext cx="18114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7" name="Google Shape;277;p34"/>
            <p:cNvCxnSpPr/>
            <p:nvPr/>
          </p:nvCxnSpPr>
          <p:spPr>
            <a:xfrm>
              <a:off x="3575146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8" name="Google Shape;278;p34"/>
            <p:cNvCxnSpPr/>
            <p:nvPr/>
          </p:nvCxnSpPr>
          <p:spPr>
            <a:xfrm>
              <a:off x="4689784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9" name="Google Shape;279;p34"/>
            <p:cNvCxnSpPr/>
            <p:nvPr/>
          </p:nvCxnSpPr>
          <p:spPr>
            <a:xfrm>
              <a:off x="5800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0" name="Google Shape;280;p34"/>
            <p:cNvCxnSpPr/>
            <p:nvPr/>
          </p:nvCxnSpPr>
          <p:spPr>
            <a:xfrm>
              <a:off x="6916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1" name="Google Shape;281;p34"/>
            <p:cNvCxnSpPr/>
            <p:nvPr/>
          </p:nvCxnSpPr>
          <p:spPr>
            <a:xfrm>
              <a:off x="8032750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82" name="Google Shape;282;p34"/>
          <p:cNvSpPr txBox="1"/>
          <p:nvPr>
            <p:ph idx="1" type="body"/>
          </p:nvPr>
        </p:nvSpPr>
        <p:spPr>
          <a:xfrm>
            <a:off x="2424762" y="3475611"/>
            <a:ext cx="64866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909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909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83" name="Google Shape;283;p34"/>
          <p:cNvSpPr/>
          <p:nvPr/>
        </p:nvSpPr>
        <p:spPr>
          <a:xfrm>
            <a:off x="211138" y="2824957"/>
            <a:ext cx="1789800" cy="178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34"/>
          <p:cNvPicPr preferRelativeResize="0"/>
          <p:nvPr/>
        </p:nvPicPr>
        <p:blipFill rotWithShape="1">
          <a:blip r:embed="rId2">
            <a:alphaModFix/>
          </a:blip>
          <a:srcRect b="-5574" l="5675" r="3224" t="0"/>
          <a:stretch/>
        </p:blipFill>
        <p:spPr>
          <a:xfrm>
            <a:off x="320743" y="3431668"/>
            <a:ext cx="1565208" cy="735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4"/>
          <p:cNvSpPr txBox="1"/>
          <p:nvPr>
            <p:ph idx="12" type="sldNum"/>
          </p:nvPr>
        </p:nvSpPr>
        <p:spPr>
          <a:xfrm>
            <a:off x="8695765" y="4875493"/>
            <a:ext cx="231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DE BAR 1">
  <p:cSld name="SIDE BAR 1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"/>
          <p:cNvSpPr/>
          <p:nvPr/>
        </p:nvSpPr>
        <p:spPr>
          <a:xfrm>
            <a:off x="0" y="0"/>
            <a:ext cx="2240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/>
          </a:p>
        </p:txBody>
      </p:sp>
      <p:sp>
        <p:nvSpPr>
          <p:cNvPr id="288" name="Google Shape;288;p35"/>
          <p:cNvSpPr txBox="1"/>
          <p:nvPr>
            <p:ph idx="1" type="body"/>
          </p:nvPr>
        </p:nvSpPr>
        <p:spPr>
          <a:xfrm>
            <a:off x="2450438" y="431800"/>
            <a:ext cx="6470700" cy="41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None/>
              <a:defRPr b="0" i="0" sz="2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–"/>
              <a:defRPr b="0" i="0" sz="2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  <a:defRPr b="0" i="0" sz="2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–"/>
              <a:defRPr b="0" i="0" sz="2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»"/>
              <a:defRPr b="0" i="0" sz="2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Lato Light"/>
                <a:ea typeface="Lato Light"/>
                <a:cs typeface="Lato Light"/>
                <a:sym typeface="Lato Light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Lato Light"/>
                <a:ea typeface="Lato Light"/>
                <a:cs typeface="Lato Light"/>
                <a:sym typeface="Lato Light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Lato Light"/>
                <a:ea typeface="Lato Light"/>
                <a:cs typeface="Lato Light"/>
                <a:sym typeface="Lato Light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89" name="Google Shape;289;p35"/>
          <p:cNvSpPr txBox="1"/>
          <p:nvPr>
            <p:ph type="title"/>
          </p:nvPr>
        </p:nvSpPr>
        <p:spPr>
          <a:xfrm>
            <a:off x="209947" y="419100"/>
            <a:ext cx="1812600" cy="4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0" name="Google Shape;290;p35"/>
          <p:cNvSpPr txBox="1"/>
          <p:nvPr>
            <p:ph idx="12" type="sldNum"/>
          </p:nvPr>
        </p:nvSpPr>
        <p:spPr>
          <a:xfrm>
            <a:off x="8695765" y="4875493"/>
            <a:ext cx="231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1" name="Google Shape;291;p35"/>
          <p:cNvGrpSpPr/>
          <p:nvPr/>
        </p:nvGrpSpPr>
        <p:grpSpPr>
          <a:xfrm>
            <a:off x="205437" y="4803775"/>
            <a:ext cx="8721612" cy="0"/>
            <a:chOff x="211138" y="202563"/>
            <a:chExt cx="8721612" cy="0"/>
          </a:xfrm>
        </p:grpSpPr>
        <p:cxnSp>
          <p:nvCxnSpPr>
            <p:cNvPr id="292" name="Google Shape;292;p35"/>
            <p:cNvCxnSpPr/>
            <p:nvPr/>
          </p:nvCxnSpPr>
          <p:spPr>
            <a:xfrm>
              <a:off x="2456139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3" name="Google Shape;293;p35"/>
            <p:cNvCxnSpPr/>
            <p:nvPr/>
          </p:nvCxnSpPr>
          <p:spPr>
            <a:xfrm>
              <a:off x="211138" y="202563"/>
              <a:ext cx="18114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4" name="Google Shape;294;p35"/>
            <p:cNvCxnSpPr/>
            <p:nvPr/>
          </p:nvCxnSpPr>
          <p:spPr>
            <a:xfrm>
              <a:off x="3575146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5" name="Google Shape;295;p35"/>
            <p:cNvCxnSpPr/>
            <p:nvPr/>
          </p:nvCxnSpPr>
          <p:spPr>
            <a:xfrm>
              <a:off x="4689784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6" name="Google Shape;296;p35"/>
            <p:cNvCxnSpPr/>
            <p:nvPr/>
          </p:nvCxnSpPr>
          <p:spPr>
            <a:xfrm>
              <a:off x="5800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7" name="Google Shape;297;p35"/>
            <p:cNvCxnSpPr/>
            <p:nvPr/>
          </p:nvCxnSpPr>
          <p:spPr>
            <a:xfrm>
              <a:off x="6916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8" name="Google Shape;298;p35"/>
            <p:cNvCxnSpPr/>
            <p:nvPr/>
          </p:nvCxnSpPr>
          <p:spPr>
            <a:xfrm>
              <a:off x="8032750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99" name="Google Shape;299;p35"/>
          <p:cNvSpPr txBox="1"/>
          <p:nvPr/>
        </p:nvSpPr>
        <p:spPr>
          <a:xfrm>
            <a:off x="216077" y="4875493"/>
            <a:ext cx="1806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 Zealand  eScience  Infrastructure</a:t>
            </a:r>
            <a:endParaRPr sz="1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Google Shape;300;p35"/>
          <p:cNvGrpSpPr/>
          <p:nvPr/>
        </p:nvGrpSpPr>
        <p:grpSpPr>
          <a:xfrm>
            <a:off x="211138" y="202563"/>
            <a:ext cx="8721612" cy="0"/>
            <a:chOff x="211138" y="202563"/>
            <a:chExt cx="8721612" cy="0"/>
          </a:xfrm>
        </p:grpSpPr>
        <p:cxnSp>
          <p:nvCxnSpPr>
            <p:cNvPr id="301" name="Google Shape;301;p35"/>
            <p:cNvCxnSpPr/>
            <p:nvPr/>
          </p:nvCxnSpPr>
          <p:spPr>
            <a:xfrm>
              <a:off x="2456139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2" name="Google Shape;302;p35"/>
            <p:cNvCxnSpPr/>
            <p:nvPr/>
          </p:nvCxnSpPr>
          <p:spPr>
            <a:xfrm>
              <a:off x="211138" y="202563"/>
              <a:ext cx="18114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3" name="Google Shape;303;p35"/>
            <p:cNvCxnSpPr/>
            <p:nvPr/>
          </p:nvCxnSpPr>
          <p:spPr>
            <a:xfrm>
              <a:off x="3575146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4" name="Google Shape;304;p35"/>
            <p:cNvCxnSpPr/>
            <p:nvPr/>
          </p:nvCxnSpPr>
          <p:spPr>
            <a:xfrm>
              <a:off x="4689784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5" name="Google Shape;305;p35"/>
            <p:cNvCxnSpPr/>
            <p:nvPr/>
          </p:nvCxnSpPr>
          <p:spPr>
            <a:xfrm>
              <a:off x="5800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6" name="Google Shape;306;p35"/>
            <p:cNvCxnSpPr/>
            <p:nvPr/>
          </p:nvCxnSpPr>
          <p:spPr>
            <a:xfrm>
              <a:off x="6916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7" name="Google Shape;307;p35"/>
            <p:cNvCxnSpPr/>
            <p:nvPr/>
          </p:nvCxnSpPr>
          <p:spPr>
            <a:xfrm>
              <a:off x="8032750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chemeClr val="dk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36"/>
          <p:cNvGrpSpPr/>
          <p:nvPr/>
        </p:nvGrpSpPr>
        <p:grpSpPr>
          <a:xfrm>
            <a:off x="205437" y="4803775"/>
            <a:ext cx="8721612" cy="0"/>
            <a:chOff x="211138" y="202563"/>
            <a:chExt cx="8721612" cy="0"/>
          </a:xfrm>
        </p:grpSpPr>
        <p:cxnSp>
          <p:nvCxnSpPr>
            <p:cNvPr id="310" name="Google Shape;310;p36"/>
            <p:cNvCxnSpPr/>
            <p:nvPr/>
          </p:nvCxnSpPr>
          <p:spPr>
            <a:xfrm>
              <a:off x="2456139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1" name="Google Shape;311;p36"/>
            <p:cNvCxnSpPr/>
            <p:nvPr/>
          </p:nvCxnSpPr>
          <p:spPr>
            <a:xfrm>
              <a:off x="211138" y="202563"/>
              <a:ext cx="1811400" cy="0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2" name="Google Shape;312;p36"/>
            <p:cNvCxnSpPr/>
            <p:nvPr/>
          </p:nvCxnSpPr>
          <p:spPr>
            <a:xfrm>
              <a:off x="3575146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3" name="Google Shape;313;p36"/>
            <p:cNvCxnSpPr/>
            <p:nvPr/>
          </p:nvCxnSpPr>
          <p:spPr>
            <a:xfrm>
              <a:off x="4689784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4" name="Google Shape;314;p36"/>
            <p:cNvCxnSpPr/>
            <p:nvPr/>
          </p:nvCxnSpPr>
          <p:spPr>
            <a:xfrm>
              <a:off x="5800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5" name="Google Shape;315;p36"/>
            <p:cNvCxnSpPr/>
            <p:nvPr/>
          </p:nvCxnSpPr>
          <p:spPr>
            <a:xfrm>
              <a:off x="6916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6" name="Google Shape;316;p36"/>
            <p:cNvCxnSpPr/>
            <p:nvPr/>
          </p:nvCxnSpPr>
          <p:spPr>
            <a:xfrm>
              <a:off x="8032750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17" name="Google Shape;317;p36"/>
          <p:cNvSpPr txBox="1"/>
          <p:nvPr/>
        </p:nvSpPr>
        <p:spPr>
          <a:xfrm>
            <a:off x="216077" y="4875694"/>
            <a:ext cx="1806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New Zealand  eScience  Infrastructure</a:t>
            </a:r>
            <a:endParaRPr sz="1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8" name="Google Shape;318;p36"/>
          <p:cNvGrpSpPr/>
          <p:nvPr/>
        </p:nvGrpSpPr>
        <p:grpSpPr>
          <a:xfrm>
            <a:off x="205437" y="207861"/>
            <a:ext cx="8721612" cy="0"/>
            <a:chOff x="211138" y="202563"/>
            <a:chExt cx="8721612" cy="0"/>
          </a:xfrm>
        </p:grpSpPr>
        <p:cxnSp>
          <p:nvCxnSpPr>
            <p:cNvPr id="319" name="Google Shape;319;p36"/>
            <p:cNvCxnSpPr/>
            <p:nvPr/>
          </p:nvCxnSpPr>
          <p:spPr>
            <a:xfrm>
              <a:off x="2456139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0" name="Google Shape;320;p36"/>
            <p:cNvCxnSpPr/>
            <p:nvPr/>
          </p:nvCxnSpPr>
          <p:spPr>
            <a:xfrm>
              <a:off x="211138" y="202563"/>
              <a:ext cx="1811400" cy="0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1" name="Google Shape;321;p36"/>
            <p:cNvCxnSpPr/>
            <p:nvPr/>
          </p:nvCxnSpPr>
          <p:spPr>
            <a:xfrm>
              <a:off x="3575146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2" name="Google Shape;322;p36"/>
            <p:cNvCxnSpPr/>
            <p:nvPr/>
          </p:nvCxnSpPr>
          <p:spPr>
            <a:xfrm>
              <a:off x="4689784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3" name="Google Shape;323;p36"/>
            <p:cNvCxnSpPr/>
            <p:nvPr/>
          </p:nvCxnSpPr>
          <p:spPr>
            <a:xfrm>
              <a:off x="5800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4" name="Google Shape;324;p36"/>
            <p:cNvCxnSpPr/>
            <p:nvPr/>
          </p:nvCxnSpPr>
          <p:spPr>
            <a:xfrm>
              <a:off x="6916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5" name="Google Shape;325;p36"/>
            <p:cNvCxnSpPr/>
            <p:nvPr/>
          </p:nvCxnSpPr>
          <p:spPr>
            <a:xfrm>
              <a:off x="8032750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26" name="Google Shape;326;p36"/>
          <p:cNvSpPr txBox="1"/>
          <p:nvPr>
            <p:ph idx="12" type="sldNum"/>
          </p:nvPr>
        </p:nvSpPr>
        <p:spPr>
          <a:xfrm>
            <a:off x="8695765" y="4875493"/>
            <a:ext cx="231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1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00"/>
              </a:spcBef>
              <a:spcAft>
                <a:spcPts val="0"/>
              </a:spcAft>
              <a:buSzPts val="2200"/>
              <a:buNone/>
              <a:defRPr/>
            </a:lvl1pPr>
            <a:lvl2pPr indent="-368300" lvl="1" marL="914400" rtl="0">
              <a:spcBef>
                <a:spcPts val="50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>
              <a:spcBef>
                <a:spcPts val="50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5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>
              <a:spcBef>
                <a:spcPts val="500"/>
              </a:spcBef>
              <a:spcAft>
                <a:spcPts val="0"/>
              </a:spcAft>
              <a:buSzPts val="22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330" name="Google Shape;330;p37"/>
          <p:cNvSpPr txBox="1"/>
          <p:nvPr>
            <p:ph idx="12" type="sldNum"/>
          </p:nvPr>
        </p:nvSpPr>
        <p:spPr>
          <a:xfrm>
            <a:off x="8695765" y="4875493"/>
            <a:ext cx="231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3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1pPr>
            <a:lvl2pPr indent="-304800" lvl="1" marL="914400" rtl="0">
              <a:spcBef>
                <a:spcPts val="5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5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spcBef>
                <a:spcPts val="5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334" name="Google Shape;334;p3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1pPr>
            <a:lvl2pPr indent="-304800" lvl="1" marL="914400" rtl="0">
              <a:spcBef>
                <a:spcPts val="5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5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spcBef>
                <a:spcPts val="5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335" name="Google Shape;335;p38"/>
          <p:cNvSpPr txBox="1"/>
          <p:nvPr>
            <p:ph idx="12" type="sldNum"/>
          </p:nvPr>
        </p:nvSpPr>
        <p:spPr>
          <a:xfrm>
            <a:off x="8695765" y="4875493"/>
            <a:ext cx="231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8" name="Google Shape;338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9" name="Google Shape;339;p39"/>
          <p:cNvSpPr txBox="1"/>
          <p:nvPr>
            <p:ph idx="12" type="sldNum"/>
          </p:nvPr>
        </p:nvSpPr>
        <p:spPr>
          <a:xfrm>
            <a:off x="8695765" y="4875493"/>
            <a:ext cx="231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1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41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4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9" name="Google Shape;349;p4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4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4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4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5" name="Google Shape;355;p4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6" name="Google Shape;356;p4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7" name="Google Shape;357;p4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8" name="Google Shape;358;p4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44"/>
          <p:cNvSpPr/>
          <p:nvPr>
            <p:ph idx="2" type="pic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362" name="Google Shape;362;p44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63" name="Google Shape;363;p4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4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5" name="Google Shape;365;p4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5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45"/>
          <p:cNvSpPr txBox="1"/>
          <p:nvPr>
            <p:ph idx="1" type="body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9" name="Google Shape;369;p4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4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4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46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5" name="Google Shape;375;p46"/>
          <p:cNvSpPr txBox="1"/>
          <p:nvPr>
            <p:ph idx="2" type="body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6" name="Google Shape;376;p4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7" name="Google Shape;377;p4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8" name="Google Shape;378;p4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4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4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4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4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5" name="Google Shape;385;p4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8" name="Google Shape;388;p4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9" name="Google Shape;389;p4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9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49"/>
          <p:cNvSpPr txBox="1"/>
          <p:nvPr>
            <p:ph idx="1" type="body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93" name="Google Shape;393;p49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94" name="Google Shape;394;p4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Google Shape;395;p4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6" name="Google Shape;396;p4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41775" y="4360001"/>
            <a:ext cx="1320700" cy="754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207140" y="423368"/>
            <a:ext cx="76038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10" name="Google Shape;110;p26"/>
          <p:cNvGrpSpPr/>
          <p:nvPr/>
        </p:nvGrpSpPr>
        <p:grpSpPr>
          <a:xfrm>
            <a:off x="205437" y="4803775"/>
            <a:ext cx="8721612" cy="0"/>
            <a:chOff x="211138" y="202563"/>
            <a:chExt cx="8721612" cy="0"/>
          </a:xfrm>
        </p:grpSpPr>
        <p:cxnSp>
          <p:nvCxnSpPr>
            <p:cNvPr id="111" name="Google Shape;111;p26"/>
            <p:cNvCxnSpPr/>
            <p:nvPr/>
          </p:nvCxnSpPr>
          <p:spPr>
            <a:xfrm>
              <a:off x="2456139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2" name="Google Shape;112;p26"/>
            <p:cNvCxnSpPr/>
            <p:nvPr/>
          </p:nvCxnSpPr>
          <p:spPr>
            <a:xfrm>
              <a:off x="211138" y="202563"/>
              <a:ext cx="1811400" cy="0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3" name="Google Shape;113;p26"/>
            <p:cNvCxnSpPr/>
            <p:nvPr/>
          </p:nvCxnSpPr>
          <p:spPr>
            <a:xfrm>
              <a:off x="3575146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" name="Google Shape;114;p26"/>
            <p:cNvCxnSpPr/>
            <p:nvPr/>
          </p:nvCxnSpPr>
          <p:spPr>
            <a:xfrm>
              <a:off x="4689784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" name="Google Shape;115;p26"/>
            <p:cNvCxnSpPr/>
            <p:nvPr/>
          </p:nvCxnSpPr>
          <p:spPr>
            <a:xfrm>
              <a:off x="5800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" name="Google Shape;116;p26"/>
            <p:cNvCxnSpPr/>
            <p:nvPr/>
          </p:nvCxnSpPr>
          <p:spPr>
            <a:xfrm>
              <a:off x="6916738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" name="Google Shape;117;p26"/>
            <p:cNvCxnSpPr/>
            <p:nvPr/>
          </p:nvCxnSpPr>
          <p:spPr>
            <a:xfrm>
              <a:off x="8032750" y="202563"/>
              <a:ext cx="900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8" name="Google Shape;118;p26"/>
          <p:cNvSpPr txBox="1"/>
          <p:nvPr>
            <p:ph idx="1" type="body"/>
          </p:nvPr>
        </p:nvSpPr>
        <p:spPr>
          <a:xfrm>
            <a:off x="205437" y="1404938"/>
            <a:ext cx="7603800" cy="3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909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8300" lvl="1" marL="914400" marR="0" rtl="0" algn="l">
              <a:lnSpc>
                <a:spcPct val="10909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lnSpc>
                <a:spcPct val="10909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909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909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19" name="Google Shape;119;p26"/>
          <p:cNvSpPr txBox="1"/>
          <p:nvPr/>
        </p:nvSpPr>
        <p:spPr>
          <a:xfrm>
            <a:off x="216077" y="4875493"/>
            <a:ext cx="1806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New Zealand  eScience  Infrastructure</a:t>
            </a:r>
            <a:endParaRPr sz="1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6"/>
          <p:cNvSpPr txBox="1"/>
          <p:nvPr>
            <p:ph idx="12" type="sldNum"/>
          </p:nvPr>
        </p:nvSpPr>
        <p:spPr>
          <a:xfrm>
            <a:off x="8695765" y="4875493"/>
            <a:ext cx="2313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4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hyperlink" Target="https://dir-aotearoa.github.io/committee/members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4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2.gif"/><Relationship Id="rId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0"/>
          <p:cNvSpPr txBox="1"/>
          <p:nvPr>
            <p:ph idx="1" type="subTitle"/>
          </p:nvPr>
        </p:nvSpPr>
        <p:spPr>
          <a:xfrm>
            <a:off x="311700" y="1967625"/>
            <a:ext cx="8520600" cy="14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Can we characterise Aotearoa New Zealand’s research data at scale?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402" name="Google Shape;402;p50"/>
          <p:cNvSpPr txBox="1"/>
          <p:nvPr>
            <p:ph type="ctrTitle"/>
          </p:nvPr>
        </p:nvSpPr>
        <p:spPr>
          <a:xfrm>
            <a:off x="0" y="1256025"/>
            <a:ext cx="9144000" cy="86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888888"/>
                </a:solidFill>
              </a:rPr>
              <a:t>Workshop</a:t>
            </a:r>
            <a:endParaRPr sz="2900">
              <a:solidFill>
                <a:srgbClr val="888888"/>
              </a:solidFill>
            </a:endParaRPr>
          </a:p>
        </p:txBody>
      </p:sp>
      <p:pic>
        <p:nvPicPr>
          <p:cNvPr id="403" name="Google Shape;40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9517" y="4405476"/>
            <a:ext cx="1478850" cy="5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1"/>
          <p:cNvSpPr txBox="1"/>
          <p:nvPr>
            <p:ph type="ctrTitle"/>
          </p:nvPr>
        </p:nvSpPr>
        <p:spPr>
          <a:xfrm>
            <a:off x="0" y="1256025"/>
            <a:ext cx="9144000" cy="92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888888"/>
                </a:solidFill>
              </a:rPr>
              <a:t>Introducing the Aotearoa New Zealand context</a:t>
            </a:r>
            <a:endParaRPr sz="2900">
              <a:solidFill>
                <a:srgbClr val="888888"/>
              </a:solidFill>
            </a:endParaRPr>
          </a:p>
        </p:txBody>
      </p:sp>
      <p:pic>
        <p:nvPicPr>
          <p:cNvPr id="409" name="Google Shape;40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9517" y="4405476"/>
            <a:ext cx="1478850" cy="5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CoDiR - Aotearoa NZ Committee on Data in Research</a:t>
            </a:r>
            <a:endParaRPr/>
          </a:p>
        </p:txBody>
      </p:sp>
      <p:sp>
        <p:nvSpPr>
          <p:cNvPr id="415" name="Google Shape;415;p52"/>
          <p:cNvSpPr txBox="1"/>
          <p:nvPr>
            <p:ph idx="1" type="body"/>
          </p:nvPr>
        </p:nvSpPr>
        <p:spPr>
          <a:xfrm>
            <a:off x="311700" y="1152475"/>
            <a:ext cx="5262600" cy="22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5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National </a:t>
            </a:r>
            <a:r>
              <a:rPr b="1" lang="en" sz="1300">
                <a:solidFill>
                  <a:schemeClr val="accent6"/>
                </a:solidFill>
              </a:rPr>
              <a:t>forum</a:t>
            </a:r>
            <a:r>
              <a:rPr lang="en" sz="1300"/>
              <a:t> first convened - January 2022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Founding </a:t>
            </a:r>
            <a:r>
              <a:rPr b="1" lang="en" sz="1300">
                <a:solidFill>
                  <a:schemeClr val="accent6"/>
                </a:solidFill>
              </a:rPr>
              <a:t>committee</a:t>
            </a:r>
            <a:r>
              <a:rPr lang="en" sz="1300"/>
              <a:t> established - July 2022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experts, communities, and organisations involved in the </a:t>
            </a:r>
            <a:r>
              <a:rPr b="1" lang="en" sz="1300">
                <a:solidFill>
                  <a:schemeClr val="accent5"/>
                </a:solidFill>
              </a:rPr>
              <a:t>production, measurement, collection, storage, and use of data in research</a:t>
            </a:r>
            <a:endParaRPr b="1" sz="1300">
              <a:solidFill>
                <a:schemeClr val="accent5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support delegates to </a:t>
            </a:r>
            <a:r>
              <a:rPr b="1" lang="en" sz="1300"/>
              <a:t>CODATA</a:t>
            </a:r>
            <a:r>
              <a:rPr lang="en" sz="1300"/>
              <a:t>, </a:t>
            </a:r>
            <a:r>
              <a:rPr b="1" lang="en" sz="1300"/>
              <a:t>WDS</a:t>
            </a:r>
            <a:r>
              <a:rPr lang="en" sz="1300"/>
              <a:t>, and </a:t>
            </a:r>
            <a:r>
              <a:rPr b="1" lang="en" sz="1300"/>
              <a:t>RDA</a:t>
            </a:r>
            <a:r>
              <a:rPr lang="en" sz="1300"/>
              <a:t>, facilitating and developing relationships with working groups, task groups, and interest groups working in national and international organisations on </a:t>
            </a:r>
            <a:r>
              <a:rPr b="1" lang="en" sz="1300">
                <a:solidFill>
                  <a:schemeClr val="accent4"/>
                </a:solidFill>
              </a:rPr>
              <a:t>data oriented projects</a:t>
            </a:r>
            <a:endParaRPr b="1" sz="1300">
              <a:solidFill>
                <a:schemeClr val="accent4"/>
              </a:solidFill>
            </a:endParaRPr>
          </a:p>
        </p:txBody>
      </p:sp>
      <p:pic>
        <p:nvPicPr>
          <p:cNvPr id="416" name="Google Shape;41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1400" y="3644613"/>
            <a:ext cx="1986810" cy="87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3642685"/>
            <a:ext cx="1557338" cy="878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5788" y="3646257"/>
            <a:ext cx="942975" cy="87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13137" y="1152475"/>
            <a:ext cx="2592174" cy="1941599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2"/>
          <p:cNvSpPr txBox="1"/>
          <p:nvPr/>
        </p:nvSpPr>
        <p:spPr>
          <a:xfrm>
            <a:off x="5808375" y="3094075"/>
            <a:ext cx="3192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7"/>
              </a:rPr>
              <a:t>https://dir-aotearoa.github.io/committee/members/</a:t>
            </a:r>
            <a:r>
              <a:rPr lang="en" sz="1000">
                <a:solidFill>
                  <a:schemeClr val="lt1"/>
                </a:solidFill>
              </a:rPr>
              <a:t> 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"/>
              <a:t>Research Data Landscape study</a:t>
            </a:r>
            <a:endParaRPr/>
          </a:p>
        </p:txBody>
      </p:sp>
      <p:sp>
        <p:nvSpPr>
          <p:cNvPr id="426" name="Google Shape;426;p53"/>
          <p:cNvSpPr txBox="1"/>
          <p:nvPr>
            <p:ph idx="1" type="body"/>
          </p:nvPr>
        </p:nvSpPr>
        <p:spPr>
          <a:xfrm>
            <a:off x="492800" y="1369219"/>
            <a:ext cx="8202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Limited mapping of data landscape available in Aotearoa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Some have been undertaken but all have major gaps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Māori issues remained largely unaddressed - mātauranga Māori and Māori data sovereignty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Thus: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Identified need for Aotearoa data landscape review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4"/>
          <p:cNvSpPr txBox="1"/>
          <p:nvPr>
            <p:ph type="title"/>
          </p:nvPr>
        </p:nvSpPr>
        <p:spPr>
          <a:xfrm>
            <a:off x="441450" y="415800"/>
            <a:ext cx="82953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rPr lang="en"/>
              <a:t>Focus of Aotearoa Landscape Review</a:t>
            </a:r>
            <a:endParaRPr/>
          </a:p>
        </p:txBody>
      </p:sp>
      <p:sp>
        <p:nvSpPr>
          <p:cNvPr id="433" name="Google Shape;433;p5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17181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❖"/>
            </a:pPr>
            <a:r>
              <a:rPr lang="en"/>
              <a:t>Good examples, from overseas</a:t>
            </a:r>
            <a:endParaRPr/>
          </a:p>
          <a:p>
            <a:pPr indent="-317181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❖"/>
            </a:pPr>
            <a:r>
              <a:rPr lang="en"/>
              <a:t>Suggest some key areas of focus on: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buChar char="➢"/>
            </a:pPr>
            <a:r>
              <a:rPr lang="en"/>
              <a:t>“Institutional” (interpret broadly) situation in the data landscape</a:t>
            </a:r>
            <a:endParaRPr/>
          </a:p>
          <a:p>
            <a:pPr indent="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buNone/>
            </a:pPr>
            <a:r>
              <a:t/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➢"/>
            </a:pPr>
            <a:r>
              <a:rPr lang="en"/>
              <a:t>Current state assessment</a:t>
            </a:r>
            <a:endParaRPr/>
          </a:p>
          <a:p>
            <a:pPr indent="0" lvl="1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t/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➢"/>
            </a:pPr>
            <a:r>
              <a:rPr lang="en"/>
              <a:t>Key challenges and opportunities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-317181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❖"/>
            </a:pPr>
            <a:r>
              <a:rPr lang="en"/>
              <a:t>but need Aotearoa-centric basis</a:t>
            </a:r>
            <a:endParaRPr/>
          </a:p>
          <a:p>
            <a:pPr indent="-317181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❖"/>
            </a:pPr>
            <a:r>
              <a:rPr lang="en"/>
              <a:t>Māori data sovereignty key areas to guide review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Research Data Landscape Themes</a:t>
            </a:r>
            <a:endParaRPr/>
          </a:p>
        </p:txBody>
      </p:sp>
      <p:sp>
        <p:nvSpPr>
          <p:cNvPr id="440" name="Google Shape;440;p55"/>
          <p:cNvSpPr txBox="1"/>
          <p:nvPr/>
        </p:nvSpPr>
        <p:spPr>
          <a:xfrm>
            <a:off x="771525" y="1352700"/>
            <a:ext cx="75534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Māori data sovereignty, Te Tiriti &amp; resilience (Tahu Kukutai)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b="1"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infrastructures, (eco)systems &amp; cultures (Nick Jones)</a:t>
            </a:r>
            <a:endParaRPr b="1"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Education, professional development, people/skills (Andrew Lensen)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International, national and regional collaboration (Richard Hartshorn)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Citizen science &amp; community participatory data governance (Rogena Sterling)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Carpark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6" name="Google Shape;446;p56"/>
          <p:cNvSpPr/>
          <p:nvPr/>
        </p:nvSpPr>
        <p:spPr>
          <a:xfrm>
            <a:off x="1502825" y="3365750"/>
            <a:ext cx="1473000" cy="516900"/>
          </a:xfrm>
          <a:prstGeom prst="rect">
            <a:avLst/>
          </a:prstGeom>
          <a:solidFill>
            <a:srgbClr val="7AB98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Universities</a:t>
            </a:r>
            <a:endParaRPr sz="1200"/>
          </a:p>
        </p:txBody>
      </p:sp>
      <p:sp>
        <p:nvSpPr>
          <p:cNvPr id="447" name="Google Shape;447;p56"/>
          <p:cNvSpPr/>
          <p:nvPr/>
        </p:nvSpPr>
        <p:spPr>
          <a:xfrm>
            <a:off x="3835500" y="3365750"/>
            <a:ext cx="1473000" cy="516900"/>
          </a:xfrm>
          <a:prstGeom prst="rect">
            <a:avLst/>
          </a:prstGeom>
          <a:solidFill>
            <a:srgbClr val="7AB98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CRIs</a:t>
            </a:r>
            <a:endParaRPr sz="1200"/>
          </a:p>
        </p:txBody>
      </p:sp>
      <p:sp>
        <p:nvSpPr>
          <p:cNvPr id="448" name="Google Shape;448;p56"/>
          <p:cNvSpPr/>
          <p:nvPr/>
        </p:nvSpPr>
        <p:spPr>
          <a:xfrm>
            <a:off x="6168175" y="3365750"/>
            <a:ext cx="1473000" cy="516900"/>
          </a:xfrm>
          <a:prstGeom prst="rect">
            <a:avLst/>
          </a:prstGeom>
          <a:solidFill>
            <a:srgbClr val="7AB98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National Infrastructure</a:t>
            </a:r>
            <a:endParaRPr sz="1200"/>
          </a:p>
        </p:txBody>
      </p:sp>
      <p:sp>
        <p:nvSpPr>
          <p:cNvPr id="449" name="Google Shape;449;p56"/>
          <p:cNvSpPr txBox="1"/>
          <p:nvPr/>
        </p:nvSpPr>
        <p:spPr>
          <a:xfrm>
            <a:off x="273650" y="4012775"/>
            <a:ext cx="179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50" name="Google Shape;450;p56"/>
          <p:cNvSpPr txBox="1"/>
          <p:nvPr/>
        </p:nvSpPr>
        <p:spPr>
          <a:xfrm>
            <a:off x="423725" y="788300"/>
            <a:ext cx="8222100" cy="22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Estimate of: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Volume of unique data held for future access in 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</a:rPr>
              <a:t>managed data services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?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Volume of unique data available through 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</a:rPr>
              <a:t>open access services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?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Volume of unique data in services promoted as suitable for 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</a:rPr>
              <a:t>sensitive data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 - meeting ethics and privacy requirements? 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Volume of unique data that has 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</a:rPr>
              <a:t>Māori kaitiakitanga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?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</a:rPr>
              <a:t>Total storage volume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 consumed to support the above research data (including replications etc)?</a:t>
            </a:r>
            <a:endParaRPr sz="1500"/>
          </a:p>
        </p:txBody>
      </p:sp>
      <p:sp>
        <p:nvSpPr>
          <p:cNvPr id="451" name="Google Shape;451;p56"/>
          <p:cNvSpPr txBox="1"/>
          <p:nvPr/>
        </p:nvSpPr>
        <p:spPr>
          <a:xfrm>
            <a:off x="2026250" y="4012775"/>
            <a:ext cx="179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52" name="Google Shape;452;p56"/>
          <p:cNvSpPr txBox="1"/>
          <p:nvPr/>
        </p:nvSpPr>
        <p:spPr>
          <a:xfrm>
            <a:off x="5379050" y="4012775"/>
            <a:ext cx="179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53" name="Google Shape;453;p56"/>
          <p:cNvSpPr txBox="1"/>
          <p:nvPr/>
        </p:nvSpPr>
        <p:spPr>
          <a:xfrm>
            <a:off x="7066825" y="4012775"/>
            <a:ext cx="179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54" name="Google Shape;454;p56"/>
          <p:cNvSpPr/>
          <p:nvPr/>
        </p:nvSpPr>
        <p:spPr>
          <a:xfrm>
            <a:off x="62225" y="33950"/>
            <a:ext cx="5113800" cy="529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6"/>
          <p:cNvSpPr txBox="1"/>
          <p:nvPr>
            <p:ph type="ctrTitle"/>
          </p:nvPr>
        </p:nvSpPr>
        <p:spPr>
          <a:xfrm>
            <a:off x="170500" y="113175"/>
            <a:ext cx="5113800" cy="57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Attempting to quantify…. in Aotearoa 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6" name="Google Shape;45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9517" y="4405476"/>
            <a:ext cx="1478850" cy="5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2" name="Google Shape;46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723" y="642400"/>
            <a:ext cx="7892552" cy="2944299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57"/>
          <p:cNvSpPr txBox="1"/>
          <p:nvPr/>
        </p:nvSpPr>
        <p:spPr>
          <a:xfrm>
            <a:off x="419275" y="261575"/>
            <a:ext cx="610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Contestable funding ratios for Aotearoa New Zealand for the last 6 years</a:t>
            </a:r>
            <a:endParaRPr/>
          </a:p>
        </p:txBody>
      </p:sp>
      <p:pic>
        <p:nvPicPr>
          <p:cNvPr id="464" name="Google Shape;464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9517" y="4405476"/>
            <a:ext cx="1478850" cy="59975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57"/>
          <p:cNvSpPr txBox="1"/>
          <p:nvPr/>
        </p:nvSpPr>
        <p:spPr>
          <a:xfrm>
            <a:off x="549525" y="3548975"/>
            <a:ext cx="4949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Source: MBIE, excludes HRC and RSNZ funding</a:t>
            </a:r>
            <a:endParaRPr sz="900"/>
          </a:p>
        </p:txBody>
      </p:sp>
      <p:sp>
        <p:nvSpPr>
          <p:cNvPr id="466" name="Google Shape;466;p57"/>
          <p:cNvSpPr txBox="1"/>
          <p:nvPr/>
        </p:nvSpPr>
        <p:spPr>
          <a:xfrm>
            <a:off x="419275" y="1148450"/>
            <a:ext cx="252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E9F4D"/>
                </a:solidFill>
              </a:rPr>
              <a:t>*</a:t>
            </a:r>
            <a:endParaRPr b="1" sz="1700">
              <a:solidFill>
                <a:srgbClr val="2E9F4D"/>
              </a:solidFill>
            </a:endParaRPr>
          </a:p>
        </p:txBody>
      </p:sp>
      <p:sp>
        <p:nvSpPr>
          <p:cNvPr id="467" name="Google Shape;467;p57"/>
          <p:cNvSpPr txBox="1"/>
          <p:nvPr/>
        </p:nvSpPr>
        <p:spPr>
          <a:xfrm>
            <a:off x="419275" y="3234325"/>
            <a:ext cx="252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E9F4D"/>
                </a:solidFill>
              </a:rPr>
              <a:t>*</a:t>
            </a:r>
            <a:endParaRPr b="1" sz="1700">
              <a:solidFill>
                <a:srgbClr val="2E9F4D"/>
              </a:solidFill>
            </a:endParaRPr>
          </a:p>
        </p:txBody>
      </p:sp>
      <p:sp>
        <p:nvSpPr>
          <p:cNvPr id="468" name="Google Shape;468;p57"/>
          <p:cNvSpPr txBox="1"/>
          <p:nvPr/>
        </p:nvSpPr>
        <p:spPr>
          <a:xfrm>
            <a:off x="419275" y="1991125"/>
            <a:ext cx="252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E9F4D"/>
                </a:solidFill>
              </a:rPr>
              <a:t>*</a:t>
            </a:r>
            <a:endParaRPr b="1" sz="1700">
              <a:solidFill>
                <a:srgbClr val="2E9F4D"/>
              </a:solidFill>
            </a:endParaRPr>
          </a:p>
        </p:txBody>
      </p:sp>
      <p:pic>
        <p:nvPicPr>
          <p:cNvPr id="469" name="Google Shape;469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0950" y="4173843"/>
            <a:ext cx="1740302" cy="394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5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273" y="1643250"/>
            <a:ext cx="5631249" cy="33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6" name="Google Shape;476;p58"/>
          <p:cNvSpPr txBox="1"/>
          <p:nvPr/>
        </p:nvSpPr>
        <p:spPr>
          <a:xfrm>
            <a:off x="273650" y="4012775"/>
            <a:ext cx="179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77" name="Google Shape;477;p58"/>
          <p:cNvSpPr txBox="1"/>
          <p:nvPr/>
        </p:nvSpPr>
        <p:spPr>
          <a:xfrm>
            <a:off x="273650" y="788300"/>
            <a:ext cx="8590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Estimate of: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Total storage volume consumed to support the above research data (incl. replications etc)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478" name="Google Shape;478;p58"/>
          <p:cNvSpPr txBox="1"/>
          <p:nvPr/>
        </p:nvSpPr>
        <p:spPr>
          <a:xfrm>
            <a:off x="2026250" y="4012775"/>
            <a:ext cx="179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79" name="Google Shape;479;p58"/>
          <p:cNvSpPr txBox="1"/>
          <p:nvPr/>
        </p:nvSpPr>
        <p:spPr>
          <a:xfrm>
            <a:off x="7066825" y="4012775"/>
            <a:ext cx="179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80" name="Google Shape;480;p58"/>
          <p:cNvSpPr/>
          <p:nvPr/>
        </p:nvSpPr>
        <p:spPr>
          <a:xfrm>
            <a:off x="62225" y="33950"/>
            <a:ext cx="4328700" cy="529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58"/>
          <p:cNvSpPr txBox="1"/>
          <p:nvPr>
            <p:ph type="ctrTitle"/>
          </p:nvPr>
        </p:nvSpPr>
        <p:spPr>
          <a:xfrm>
            <a:off x="170500" y="113175"/>
            <a:ext cx="4328700" cy="57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Attempting to quantify…. in 2022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82" name="Google Shape;48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9517" y="4405476"/>
            <a:ext cx="1478850" cy="59975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58"/>
          <p:cNvSpPr txBox="1"/>
          <p:nvPr/>
        </p:nvSpPr>
        <p:spPr>
          <a:xfrm>
            <a:off x="2544450" y="3674125"/>
            <a:ext cx="40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?</a:t>
            </a:r>
            <a:endParaRPr/>
          </a:p>
        </p:txBody>
      </p:sp>
      <p:sp>
        <p:nvSpPr>
          <p:cNvPr id="484" name="Google Shape;484;p58"/>
          <p:cNvSpPr txBox="1"/>
          <p:nvPr/>
        </p:nvSpPr>
        <p:spPr>
          <a:xfrm>
            <a:off x="3282388" y="3674125"/>
            <a:ext cx="40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?</a:t>
            </a:r>
            <a:endParaRPr/>
          </a:p>
        </p:txBody>
      </p:sp>
      <p:sp>
        <p:nvSpPr>
          <p:cNvPr id="485" name="Google Shape;485;p58"/>
          <p:cNvSpPr txBox="1"/>
          <p:nvPr/>
        </p:nvSpPr>
        <p:spPr>
          <a:xfrm>
            <a:off x="3991050" y="3674125"/>
            <a:ext cx="40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?</a:t>
            </a:r>
            <a:endParaRPr/>
          </a:p>
        </p:txBody>
      </p:sp>
      <p:sp>
        <p:nvSpPr>
          <p:cNvPr id="486" name="Google Shape;486;p58"/>
          <p:cNvSpPr txBox="1"/>
          <p:nvPr/>
        </p:nvSpPr>
        <p:spPr>
          <a:xfrm>
            <a:off x="4699700" y="3674125"/>
            <a:ext cx="40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?</a:t>
            </a:r>
            <a:endParaRPr/>
          </a:p>
        </p:txBody>
      </p:sp>
      <p:pic>
        <p:nvPicPr>
          <p:cNvPr id="487" name="Google Shape;487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7712" y="2477575"/>
            <a:ext cx="1302500" cy="3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3902" y="3104400"/>
            <a:ext cx="1116247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85395" y="3778651"/>
            <a:ext cx="973236" cy="34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UoW Black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NeSI MASTER">
  <a:themeElements>
    <a:clrScheme name="NeSI">
      <a:dk1>
        <a:srgbClr val="000000"/>
      </a:dk1>
      <a:lt1>
        <a:srgbClr val="FFFFFF"/>
      </a:lt1>
      <a:dk2>
        <a:srgbClr val="515C66"/>
      </a:dk2>
      <a:lt2>
        <a:srgbClr val="A4AEB6"/>
      </a:lt2>
      <a:accent1>
        <a:srgbClr val="C7B0D3"/>
      </a:accent1>
      <a:accent2>
        <a:srgbClr val="C9445B"/>
      </a:accent2>
      <a:accent3>
        <a:srgbClr val="D88632"/>
      </a:accent3>
      <a:accent4>
        <a:srgbClr val="F3CF11"/>
      </a:accent4>
      <a:accent5>
        <a:srgbClr val="DBDA22"/>
      </a:accent5>
      <a:accent6>
        <a:srgbClr val="69B1E5"/>
      </a:accent6>
      <a:hlink>
        <a:srgbClr val="C9445B"/>
      </a:hlink>
      <a:folHlink>
        <a:srgbClr val="C944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