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30"/>
  </p:notesMasterIdLst>
  <p:handoutMasterIdLst>
    <p:handoutMasterId r:id="rId31"/>
  </p:handoutMasterIdLst>
  <p:sldIdLst>
    <p:sldId id="256" r:id="rId2"/>
    <p:sldId id="257" r:id="rId3"/>
    <p:sldId id="258" r:id="rId4"/>
    <p:sldId id="291" r:id="rId5"/>
    <p:sldId id="260" r:id="rId6"/>
    <p:sldId id="267" r:id="rId7"/>
    <p:sldId id="287" r:id="rId8"/>
    <p:sldId id="288" r:id="rId9"/>
    <p:sldId id="268" r:id="rId10"/>
    <p:sldId id="269" r:id="rId11"/>
    <p:sldId id="284" r:id="rId12"/>
    <p:sldId id="285" r:id="rId13"/>
    <p:sldId id="271" r:id="rId14"/>
    <p:sldId id="270" r:id="rId15"/>
    <p:sldId id="272" r:id="rId16"/>
    <p:sldId id="289" r:id="rId17"/>
    <p:sldId id="273" r:id="rId18"/>
    <p:sldId id="290" r:id="rId19"/>
    <p:sldId id="274" r:id="rId20"/>
    <p:sldId id="275" r:id="rId21"/>
    <p:sldId id="276" r:id="rId22"/>
    <p:sldId id="277" r:id="rId23"/>
    <p:sldId id="280" r:id="rId24"/>
    <p:sldId id="279" r:id="rId25"/>
    <p:sldId id="281" r:id="rId26"/>
    <p:sldId id="286" r:id="rId27"/>
    <p:sldId id="283" r:id="rId28"/>
    <p:sldId id="265" r:id="rId2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1">
          <p15:clr>
            <a:srgbClr val="A4A3A4"/>
          </p15:clr>
        </p15:guide>
        <p15:guide id="2" pos="4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AC7"/>
    <a:srgbClr val="00467F"/>
    <a:srgbClr val="04346C"/>
    <a:srgbClr val="002C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68" autoAdjust="0"/>
    <p:restoredTop sz="89655" autoAdjust="0"/>
  </p:normalViewPr>
  <p:slideViewPr>
    <p:cSldViewPr snapToGrid="0" snapToObjects="1">
      <p:cViewPr varScale="1">
        <p:scale>
          <a:sx n="80" d="100"/>
          <a:sy n="80" d="100"/>
        </p:scale>
        <p:origin x="1206" y="84"/>
      </p:cViewPr>
      <p:guideLst>
        <p:guide orient="horz" pos="4021"/>
        <p:guide pos="41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D42174E-94A8-894B-B55B-E3D1B123F7BC}" type="datetimeFigureOut">
              <a:rPr lang="en-US" smtClean="0"/>
              <a:t>9/30/2019</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E4EBF85-1479-E349-9262-1B6F0600CA24}" type="slidenum">
              <a:rPr lang="en-US" smtClean="0"/>
              <a:t>‹#›</a:t>
            </a:fld>
            <a:endParaRPr lang="en-US"/>
          </a:p>
        </p:txBody>
      </p:sp>
    </p:spTree>
    <p:extLst>
      <p:ext uri="{BB962C8B-B14F-4D97-AF65-F5344CB8AC3E}">
        <p14:creationId xmlns:p14="http://schemas.microsoft.com/office/powerpoint/2010/main" val="30354553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2FC2B82-52D7-564A-9414-F61912D3DADE}" type="datetimeFigureOut">
              <a:rPr lang="en-US" smtClean="0"/>
              <a:t>9/30/2019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60170D6-42E6-3B4C-BC2C-154007EECCF7}" type="slidenum">
              <a:rPr lang="en-US" smtClean="0"/>
              <a:t>‹#›</a:t>
            </a:fld>
            <a:endParaRPr lang="en-US"/>
          </a:p>
        </p:txBody>
      </p:sp>
    </p:spTree>
    <p:extLst>
      <p:ext uri="{BB962C8B-B14F-4D97-AF65-F5344CB8AC3E}">
        <p14:creationId xmlns:p14="http://schemas.microsoft.com/office/powerpoint/2010/main" val="3987049444"/>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bh.nsd.uib.no/publiseringskanaler/erihplus/periodical/info.action?id=477526"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esearchassessment.fbk.eu/quartile_sco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designed to support the resources “Reporting publication</a:t>
            </a:r>
            <a:r>
              <a:rPr lang="en-US" baseline="0" dirty="0" smtClean="0"/>
              <a:t> quality (for the ) Faculty of Creative Arts and Industries. This is an online resource available on figshare </a:t>
            </a:r>
          </a:p>
          <a:p>
            <a:r>
              <a:rPr lang="en-US" baseline="0" dirty="0" smtClean="0"/>
              <a:t>Links for this presentation are included at the end.</a:t>
            </a:r>
            <a:endParaRPr lang="en-NZ" dirty="0"/>
          </a:p>
        </p:txBody>
      </p:sp>
    </p:spTree>
    <p:extLst>
      <p:ext uri="{BB962C8B-B14F-4D97-AF65-F5344CB8AC3E}">
        <p14:creationId xmlns:p14="http://schemas.microsoft.com/office/powerpoint/2010/main" val="3585549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Scimago tool:</a:t>
            </a:r>
          </a:p>
          <a:p>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smtClean="0"/>
              <a:t>Search by selecting “databases” and using </a:t>
            </a:r>
            <a:r>
              <a:rPr lang="en-US" b="0" i="0" u="none" baseline="0" dirty="0" err="1" smtClean="0"/>
              <a:t>scimago</a:t>
            </a:r>
            <a:r>
              <a:rPr lang="en-US" b="0" i="0" u="none" baseline="0" dirty="0" smtClean="0"/>
              <a:t> as search term –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u="none" baseline="0"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smtClean="0"/>
              <a:t>this will bring up Scopus database. Look for the SCImago link in the last line of the database abstract…</a:t>
            </a:r>
          </a:p>
          <a:p>
            <a:endParaRPr lang="en-NZ" dirty="0"/>
          </a:p>
        </p:txBody>
      </p:sp>
    </p:spTree>
    <p:extLst>
      <p:ext uri="{BB962C8B-B14F-4D97-AF65-F5344CB8AC3E}">
        <p14:creationId xmlns:p14="http://schemas.microsoft.com/office/powerpoint/2010/main" val="1939408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t>
            </a:r>
            <a:r>
              <a:rPr lang="en-US" baseline="0" dirty="0" smtClean="0"/>
              <a:t> </a:t>
            </a:r>
            <a:r>
              <a:rPr lang="en-US" dirty="0" smtClean="0"/>
              <a:t>Journal Performance Research </a:t>
            </a:r>
            <a:endParaRPr lang="en-NZ" dirty="0"/>
          </a:p>
        </p:txBody>
      </p:sp>
    </p:spTree>
    <p:extLst>
      <p:ext uri="{BB962C8B-B14F-4D97-AF65-F5344CB8AC3E}">
        <p14:creationId xmlns:p14="http://schemas.microsoft.com/office/powerpoint/2010/main" val="63715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indicator</a:t>
            </a:r>
            <a:r>
              <a:rPr lang="en-US" baseline="0" dirty="0" smtClean="0"/>
              <a:t> </a:t>
            </a:r>
            <a:r>
              <a:rPr lang="en-US" dirty="0" smtClean="0"/>
              <a:t>metric data looks like </a:t>
            </a:r>
          </a:p>
          <a:p>
            <a:r>
              <a:rPr lang="en-US" dirty="0" smtClean="0"/>
              <a:t>You can see the quartile is discipline</a:t>
            </a:r>
            <a:r>
              <a:rPr lang="en-US" baseline="0" dirty="0" smtClean="0"/>
              <a:t> specific and broken down by year (1999 – 2017)  – hovering over each year gives the applicable colour coded quartile </a:t>
            </a:r>
          </a:p>
          <a:p>
            <a:r>
              <a:rPr lang="en-US" baseline="0" dirty="0" smtClean="0"/>
              <a:t>Green Q1</a:t>
            </a:r>
          </a:p>
          <a:p>
            <a:r>
              <a:rPr lang="en-US" baseline="0" dirty="0" smtClean="0"/>
              <a:t>Yellow Q2</a:t>
            </a:r>
          </a:p>
          <a:p>
            <a:r>
              <a:rPr lang="en-US" baseline="0" dirty="0" smtClean="0"/>
              <a:t>Red Q4</a:t>
            </a:r>
          </a:p>
          <a:p>
            <a:endParaRPr lang="en-US" baseline="0" dirty="0" smtClean="0"/>
          </a:p>
          <a:p>
            <a:r>
              <a:rPr lang="en-US" baseline="0" dirty="0" smtClean="0"/>
              <a:t>You can see this journal has steadily improved – you may want to include the URL for this page in your reporting</a:t>
            </a:r>
          </a:p>
          <a:p>
            <a:endParaRPr lang="en-NZ" dirty="0"/>
          </a:p>
        </p:txBody>
      </p:sp>
    </p:spTree>
    <p:extLst>
      <p:ext uri="{BB962C8B-B14F-4D97-AF65-F5344CB8AC3E}">
        <p14:creationId xmlns:p14="http://schemas.microsoft.com/office/powerpoint/2010/main" val="3625940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Google Scholar</a:t>
            </a:r>
            <a:r>
              <a:rPr lang="en-US" baseline="0" dirty="0" smtClean="0"/>
              <a:t> metrics are available for the last 5 years and have good coverage of disciplines beyond STEM</a:t>
            </a:r>
          </a:p>
          <a:p>
            <a:pPr marL="171450" indent="-171450">
              <a:buFont typeface="Arial" panose="020B0604020202020204" pitchFamily="34" charset="0"/>
              <a:buChar char="•"/>
            </a:pPr>
            <a:r>
              <a:rPr lang="en-US" baseline="0" dirty="0" smtClean="0"/>
              <a:t>Metrics are for the last 5 years</a:t>
            </a:r>
          </a:p>
          <a:p>
            <a:pPr marL="171450" indent="-171450">
              <a:buFont typeface="Arial" panose="020B0604020202020204" pitchFamily="34" charset="0"/>
              <a:buChar char="•"/>
            </a:pPr>
            <a:r>
              <a:rPr lang="en-US" baseline="0" dirty="0" smtClean="0"/>
              <a:t>Categories with sub categories allow you to filter for CAI subjects</a:t>
            </a:r>
          </a:p>
          <a:p>
            <a:pPr marL="171450" indent="-171450">
              <a:buFont typeface="Arial" panose="020B0604020202020204" pitchFamily="34" charset="0"/>
              <a:buChar char="•"/>
            </a:pPr>
            <a:r>
              <a:rPr lang="en-US" baseline="0" dirty="0" smtClean="0"/>
              <a:t>ONLY lists the top 20 publications in each category</a:t>
            </a:r>
          </a:p>
          <a:p>
            <a:pPr marL="171450" indent="-171450">
              <a:buFont typeface="Arial" panose="020B0604020202020204" pitchFamily="34" charset="0"/>
              <a:buChar char="•"/>
            </a:pPr>
            <a:r>
              <a:rPr lang="en-US" baseline="0" dirty="0" smtClean="0"/>
              <a:t>Provides an h5-index number which is relative to the numbers of citations applicable to a published articles within the journal over the last complete 5 years.</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“h5-index is the h-index for articles published in the last 5 complete years. It is the largest number h such that h articles published in 2014-2018 have at least h citations each” </a:t>
            </a:r>
            <a:endParaRPr lang="en-US" baseline="0" dirty="0" smtClean="0"/>
          </a:p>
          <a:p>
            <a:pPr marL="171450" indent="-171450">
              <a:buFont typeface="Arial" panose="020B0604020202020204" pitchFamily="34" charset="0"/>
              <a:buChar char="•"/>
            </a:pPr>
            <a:endParaRPr lang="en-NZ" dirty="0"/>
          </a:p>
        </p:txBody>
      </p:sp>
    </p:spTree>
    <p:extLst>
      <p:ext uri="{BB962C8B-B14F-4D97-AF65-F5344CB8AC3E}">
        <p14:creationId xmlns:p14="http://schemas.microsoft.com/office/powerpoint/2010/main" val="2261157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google scholar journal metrics</a:t>
            </a:r>
          </a:p>
          <a:p>
            <a:endParaRPr lang="en-US" dirty="0" smtClean="0"/>
          </a:p>
          <a:p>
            <a:r>
              <a:rPr lang="en-US" dirty="0" smtClean="0"/>
              <a:t>Step 1 drop down library search to direct link</a:t>
            </a:r>
          </a:p>
          <a:p>
            <a:endParaRPr lang="en-US" dirty="0" smtClean="0"/>
          </a:p>
          <a:p>
            <a:r>
              <a:rPr lang="en-US" dirty="0" smtClean="0"/>
              <a:t>Step 2 Google Scholar menu</a:t>
            </a:r>
          </a:p>
          <a:p>
            <a:endParaRPr lang="en-US" dirty="0" smtClean="0"/>
          </a:p>
          <a:p>
            <a:r>
              <a:rPr lang="en-US" dirty="0" smtClean="0"/>
              <a:t>Step 3 Metrics</a:t>
            </a:r>
          </a:p>
          <a:p>
            <a:endParaRPr lang="en-US" dirty="0" smtClean="0"/>
          </a:p>
          <a:p>
            <a:r>
              <a:rPr lang="en-US" dirty="0" smtClean="0"/>
              <a:t>Choose categories and sub categories to filter for CAI subjects</a:t>
            </a:r>
            <a:endParaRPr lang="en-NZ" dirty="0"/>
          </a:p>
        </p:txBody>
      </p:sp>
    </p:spTree>
    <p:extLst>
      <p:ext uri="{BB962C8B-B14F-4D97-AF65-F5344CB8AC3E}">
        <p14:creationId xmlns:p14="http://schemas.microsoft.com/office/powerpoint/2010/main" val="1327208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ERA 2018 Journal list – was developed from the Excellence in Research</a:t>
            </a:r>
            <a:r>
              <a:rPr lang="en-US" baseline="0" dirty="0" smtClean="0"/>
              <a:t> Australia 2018  - the Australian Research Council’s Tertiary funding round – the equivalent to NZ’s PBRF</a:t>
            </a:r>
          </a:p>
          <a:p>
            <a:r>
              <a:rPr lang="en-US" dirty="0" smtClean="0"/>
              <a:t>Subject specific refine by fields of research codes (FoR)</a:t>
            </a:r>
          </a:p>
          <a:p>
            <a:r>
              <a:rPr lang="en-US" dirty="0" smtClean="0"/>
              <a:t>Find via University of Auckland figshare -  search </a:t>
            </a:r>
            <a:r>
              <a:rPr lang="en-US" b="1" i="1" dirty="0" smtClean="0"/>
              <a:t>ERA 2018 journal list</a:t>
            </a:r>
          </a:p>
          <a:p>
            <a:endParaRPr lang="en-US" dirty="0" smtClean="0"/>
          </a:p>
          <a:p>
            <a:endParaRPr lang="en-US" dirty="0" smtClean="0"/>
          </a:p>
          <a:p>
            <a:endParaRPr lang="en-NZ" dirty="0"/>
          </a:p>
        </p:txBody>
      </p:sp>
    </p:spTree>
    <p:extLst>
      <p:ext uri="{BB962C8B-B14F-4D97-AF65-F5344CB8AC3E}">
        <p14:creationId xmlns:p14="http://schemas.microsoft.com/office/powerpoint/2010/main" val="1521624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figshare page for the ERA 2018 Journal list filtered</a:t>
            </a:r>
            <a:r>
              <a:rPr lang="en-US" baseline="0" dirty="0" smtClean="0"/>
              <a:t> for </a:t>
            </a:r>
            <a:r>
              <a:rPr lang="en-US" dirty="0" smtClean="0"/>
              <a:t>Architecture</a:t>
            </a:r>
            <a:r>
              <a:rPr lang="en-US" baseline="0" dirty="0" smtClean="0"/>
              <a:t> and Planning</a:t>
            </a:r>
          </a:p>
          <a:p>
            <a:r>
              <a:rPr lang="en-US" dirty="0" smtClean="0"/>
              <a:t>Not accessible via UoA/library website – [links are embedded in the resource report]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n-lt"/>
              </a:rPr>
              <a:t>Download</a:t>
            </a:r>
            <a:r>
              <a:rPr lang="en-US" sz="1200" baseline="0" dirty="0" smtClean="0">
                <a:latin typeface="+mn-lt"/>
              </a:rPr>
              <a:t> report - </a:t>
            </a:r>
            <a:r>
              <a:rPr lang="en-US" sz="1200" dirty="0" smtClean="0">
                <a:latin typeface="+mn-lt"/>
              </a:rPr>
              <a:t> Use </a:t>
            </a:r>
            <a:r>
              <a:rPr lang="en-US" sz="1200" i="1" dirty="0" smtClean="0">
                <a:latin typeface="+mn-lt"/>
              </a:rPr>
              <a:t>control “f” </a:t>
            </a:r>
            <a:r>
              <a:rPr lang="en-US" sz="1200" dirty="0" smtClean="0">
                <a:latin typeface="+mn-lt"/>
              </a:rPr>
              <a:t>search function to find journal title/ISSN. Could include the URL provided by ARC (Australian Research Council) or the doi for the filtered spreadsheet </a:t>
            </a:r>
          </a:p>
          <a:p>
            <a:r>
              <a:rPr lang="en-US" dirty="0" smtClean="0"/>
              <a:t>To get the doi from figshare item use the cite button and copy and paste doi from there.</a:t>
            </a:r>
            <a:endParaRPr lang="en-NZ" dirty="0"/>
          </a:p>
        </p:txBody>
      </p:sp>
    </p:spTree>
    <p:extLst>
      <p:ext uri="{BB962C8B-B14F-4D97-AF65-F5344CB8AC3E}">
        <p14:creationId xmlns:p14="http://schemas.microsoft.com/office/powerpoint/2010/main" val="2359486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ERIH PLUS is a journal index for the humanities and social sciences produced by the European Science Foundation and developed by expert panels of European researchers. There are some subject crossovers with the CAI disciplines so may be useful. It has specific criteria for inclusion to maintain the quality of the index. </a:t>
            </a:r>
          </a:p>
          <a:p>
            <a:r>
              <a:rPr lang="en-US" dirty="0" smtClean="0"/>
              <a:t>Minimum requirements are:</a:t>
            </a:r>
          </a:p>
          <a:p>
            <a:r>
              <a:rPr lang="en-US" dirty="0" smtClean="0"/>
              <a:t>• Publication history of at least two years</a:t>
            </a:r>
          </a:p>
          <a:p>
            <a:r>
              <a:rPr lang="en-US" dirty="0" smtClean="0"/>
              <a:t>• Independent peer review</a:t>
            </a:r>
          </a:p>
          <a:p>
            <a:r>
              <a:rPr lang="en-US" dirty="0" smtClean="0"/>
              <a:t>• Listed editorial board affiliations</a:t>
            </a:r>
          </a:p>
          <a:p>
            <a:r>
              <a:rPr lang="en-US" dirty="0" smtClean="0"/>
              <a:t>• ISSN</a:t>
            </a:r>
          </a:p>
          <a:p>
            <a:r>
              <a:rPr lang="en-US" dirty="0" smtClean="0"/>
              <a:t>• Original articles accompanied with abstracts</a:t>
            </a:r>
          </a:p>
          <a:p>
            <a:r>
              <a:rPr lang="en-US" dirty="0" smtClean="0"/>
              <a:t>• Author affiliations for all scholarly articles for the last two years of publication</a:t>
            </a:r>
          </a:p>
          <a:p>
            <a:r>
              <a:rPr lang="en-US" dirty="0" smtClean="0"/>
              <a:t>• No more than two thirds of published authors are from the same institution (authorship determined by reviewing last two years of published issues</a:t>
            </a:r>
            <a:endParaRPr lang="en-NZ" dirty="0"/>
          </a:p>
        </p:txBody>
      </p:sp>
    </p:spTree>
    <p:extLst>
      <p:ext uri="{BB962C8B-B14F-4D97-AF65-F5344CB8AC3E}">
        <p14:creationId xmlns:p14="http://schemas.microsoft.com/office/powerpoint/2010/main" val="4130768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International Journal of Education through Art</a:t>
            </a:r>
          </a:p>
          <a:p>
            <a:r>
              <a:rPr lang="en-US" dirty="0" smtClean="0"/>
              <a:t>This has been included in the ERIH Plus</a:t>
            </a:r>
            <a:r>
              <a:rPr lang="en-US" baseline="0" dirty="0" smtClean="0"/>
              <a:t> Journal list since 2015. – you could also include the URL </a:t>
            </a:r>
          </a:p>
          <a:p>
            <a:r>
              <a:rPr lang="en-NZ" dirty="0" smtClean="0">
                <a:hlinkClick r:id="rId3"/>
              </a:rPr>
              <a:t>https://dbh.nsd.uib.no/publiseringskanaler/erihplus/periodical/info.action?id=477526</a:t>
            </a:r>
            <a:endParaRPr lang="en-NZ" dirty="0"/>
          </a:p>
        </p:txBody>
      </p:sp>
    </p:spTree>
    <p:extLst>
      <p:ext uri="{BB962C8B-B14F-4D97-AF65-F5344CB8AC3E}">
        <p14:creationId xmlns:p14="http://schemas.microsoft.com/office/powerpoint/2010/main" val="3275049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 w do you get there?</a:t>
            </a:r>
          </a:p>
          <a:p>
            <a:endParaRPr lang="en-US" dirty="0" smtClean="0"/>
          </a:p>
          <a:p>
            <a:r>
              <a:rPr lang="en-US" baseline="0" dirty="0" smtClean="0"/>
              <a:t>Step </a:t>
            </a:r>
            <a:r>
              <a:rPr lang="en-US" baseline="0" dirty="0" smtClean="0"/>
              <a:t>1 – library search select “everything”  - search term </a:t>
            </a:r>
            <a:r>
              <a:rPr lang="en-US" i="1" baseline="0" dirty="0" smtClean="0"/>
              <a:t>Track your impact guide</a:t>
            </a:r>
          </a:p>
          <a:p>
            <a:endParaRPr lang="en-US" i="1" baseline="0" dirty="0" smtClean="0"/>
          </a:p>
          <a:p>
            <a:r>
              <a:rPr lang="en-US" i="0" baseline="0" dirty="0" smtClean="0"/>
              <a:t>Step 2 – select Journal impact from track your impact guide</a:t>
            </a:r>
          </a:p>
          <a:p>
            <a:endParaRPr lang="en-US" i="0" baseline="0" dirty="0" smtClean="0"/>
          </a:p>
          <a:p>
            <a:r>
              <a:rPr lang="en-US" i="0" baseline="0" dirty="0" smtClean="0"/>
              <a:t>Step 3  - select lists by subject</a:t>
            </a:r>
          </a:p>
          <a:p>
            <a:r>
              <a:rPr lang="en-US" baseline="0" dirty="0" smtClean="0"/>
              <a:t>NOTE ERA List on Library website is 2015 so outdated …</a:t>
            </a:r>
            <a:endParaRPr lang="en-NZ" dirty="0"/>
          </a:p>
        </p:txBody>
      </p:sp>
    </p:spTree>
    <p:extLst>
      <p:ext uri="{BB962C8B-B14F-4D97-AF65-F5344CB8AC3E}">
        <p14:creationId xmlns:p14="http://schemas.microsoft.com/office/powerpoint/2010/main" val="225600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Standard metrics are often not captured for the journals/publications aligned to the creative industries </a:t>
            </a:r>
            <a:endParaRPr lang="en-US" baseline="0" dirty="0" smtClean="0"/>
          </a:p>
          <a:p>
            <a:endParaRPr lang="en-US" baseline="0" dirty="0" smtClean="0"/>
          </a:p>
          <a:p>
            <a:r>
              <a:rPr lang="en-US" baseline="0" dirty="0" smtClean="0"/>
              <a:t>This presentation will be going over:</a:t>
            </a:r>
          </a:p>
          <a:p>
            <a:pPr marL="171450" indent="-171450">
              <a:buFont typeface="Arial" panose="020B0604020202020204" pitchFamily="34" charset="0"/>
              <a:buChar char="•"/>
            </a:pPr>
            <a:r>
              <a:rPr lang="en-US" baseline="0" dirty="0" smtClean="0"/>
              <a:t>Journal level metrics/assessments of quality – Ulrichsweb: Scimago, Journal Citation Reports, Google Scholar journal metrics: Subject lists</a:t>
            </a:r>
          </a:p>
          <a:p>
            <a:pPr marL="171450" indent="-171450">
              <a:buFont typeface="Arial" panose="020B0604020202020204" pitchFamily="34" charset="0"/>
              <a:buChar char="•"/>
            </a:pPr>
            <a:r>
              <a:rPr lang="en-US" baseline="0" dirty="0" smtClean="0"/>
              <a:t>Supplementary data sources – Article level metrics  - citations articles and chapters Google scholar: Book impact guide: Library catalogues</a:t>
            </a:r>
          </a:p>
          <a:p>
            <a:pPr marL="171450" indent="-171450">
              <a:buFont typeface="Arial" panose="020B0604020202020204" pitchFamily="34" charset="0"/>
              <a:buChar char="•"/>
            </a:pPr>
            <a:r>
              <a:rPr lang="en-US" baseline="0" dirty="0" smtClean="0"/>
              <a:t>Alternatives to standard article-level metrics – Open Syllabus project: Altmetrics </a:t>
            </a:r>
          </a:p>
          <a:p>
            <a:pPr marL="171450" indent="-171450">
              <a:buFont typeface="Arial" panose="020B0604020202020204" pitchFamily="34" charset="0"/>
              <a:buChar char="•"/>
            </a:pPr>
            <a:endParaRPr lang="en-US" baseline="0" dirty="0" smtClean="0"/>
          </a:p>
        </p:txBody>
      </p:sp>
    </p:spTree>
    <p:extLst>
      <p:ext uri="{BB962C8B-B14F-4D97-AF65-F5344CB8AC3E}">
        <p14:creationId xmlns:p14="http://schemas.microsoft.com/office/powerpoint/2010/main" val="929958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ARTICLE</a:t>
            </a:r>
            <a:r>
              <a:rPr lang="en-US" baseline="0" dirty="0" smtClean="0"/>
              <a:t> Level metrics are just for a single article/chapter</a:t>
            </a:r>
            <a:endParaRPr lang="en-US" dirty="0" smtClean="0"/>
          </a:p>
          <a:p>
            <a:pPr marL="171450" indent="-171450">
              <a:buFont typeface="Arial" panose="020B0604020202020204" pitchFamily="34" charset="0"/>
              <a:buChar char="•"/>
            </a:pPr>
            <a:r>
              <a:rPr lang="en-US" dirty="0" smtClean="0"/>
              <a:t>So if you feel information/data is lacking these</a:t>
            </a:r>
            <a:r>
              <a:rPr lang="en-US" baseline="0" dirty="0" smtClean="0"/>
              <a:t> metrics</a:t>
            </a:r>
            <a:r>
              <a:rPr lang="en-US" dirty="0" smtClean="0"/>
              <a:t> could help create a fuller picture of your output</a:t>
            </a:r>
          </a:p>
          <a:p>
            <a:pPr marL="171450" indent="-171450">
              <a:buFont typeface="Arial" panose="020B0604020202020204" pitchFamily="34" charset="0"/>
              <a:buChar char="•"/>
            </a:pPr>
            <a:r>
              <a:rPr lang="en-US" dirty="0" smtClean="0"/>
              <a:t>But</a:t>
            </a:r>
            <a:r>
              <a:rPr lang="en-US" baseline="0" dirty="0" smtClean="0"/>
              <a:t> as we are aware  - c</a:t>
            </a:r>
            <a:r>
              <a:rPr lang="en-US" dirty="0" smtClean="0"/>
              <a:t>itations</a:t>
            </a:r>
            <a:r>
              <a:rPr lang="en-US" baseline="0" dirty="0" smtClean="0"/>
              <a:t> </a:t>
            </a:r>
            <a:r>
              <a:rPr lang="en-US" baseline="0" dirty="0" smtClean="0"/>
              <a:t>are </a:t>
            </a:r>
            <a:r>
              <a:rPr lang="en-US" b="1" i="1" baseline="0" dirty="0" smtClean="0"/>
              <a:t>not a key indicator of research impact </a:t>
            </a:r>
            <a:r>
              <a:rPr lang="en-US" baseline="0" dirty="0" smtClean="0"/>
              <a:t>for CAI disciplines – recommendations are for CAI </a:t>
            </a:r>
            <a:r>
              <a:rPr lang="en-US" baseline="0" dirty="0" smtClean="0"/>
              <a:t>are that Google </a:t>
            </a:r>
            <a:r>
              <a:rPr lang="en-US" baseline="0" dirty="0" smtClean="0"/>
              <a:t>has best coverage</a:t>
            </a:r>
          </a:p>
          <a:p>
            <a:r>
              <a:rPr lang="en-US" dirty="0" smtClean="0"/>
              <a:t>To find use drop down on library home </a:t>
            </a:r>
            <a:r>
              <a:rPr lang="en-US" dirty="0" smtClean="0"/>
              <a:t>page</a:t>
            </a:r>
          </a:p>
          <a:p>
            <a:r>
              <a:rPr lang="en-US" dirty="0" smtClean="0"/>
              <a:t>Search for article title or author</a:t>
            </a:r>
          </a:p>
          <a:p>
            <a:endParaRPr lang="en-US" dirty="0" smtClean="0"/>
          </a:p>
          <a:p>
            <a:r>
              <a:rPr lang="en-US" dirty="0" smtClean="0"/>
              <a:t>Books</a:t>
            </a:r>
            <a:endParaRPr lang="en-US" dirty="0" smtClean="0"/>
          </a:p>
          <a:p>
            <a:endParaRPr lang="en-US" dirty="0" smtClean="0"/>
          </a:p>
          <a:p>
            <a:pPr marL="171450" indent="-171450">
              <a:buFont typeface="Arial" panose="020B0604020202020204" pitchFamily="34" charset="0"/>
              <a:buChar char="•"/>
            </a:pPr>
            <a:r>
              <a:rPr lang="en-US" dirty="0" smtClean="0"/>
              <a:t>Make sure document type is review for book reviews</a:t>
            </a:r>
          </a:p>
          <a:p>
            <a:endParaRPr lang="en-US" dirty="0" smtClean="0"/>
          </a:p>
          <a:p>
            <a:r>
              <a:rPr lang="en-US" dirty="0" smtClean="0"/>
              <a:t>All links are embedded in document</a:t>
            </a:r>
          </a:p>
          <a:p>
            <a:endParaRPr lang="en-NZ" dirty="0"/>
          </a:p>
        </p:txBody>
      </p:sp>
    </p:spTree>
    <p:extLst>
      <p:ext uri="{BB962C8B-B14F-4D97-AF65-F5344CB8AC3E}">
        <p14:creationId xmlns:p14="http://schemas.microsoft.com/office/powerpoint/2010/main" val="3629404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n-lt"/>
              </a:rPr>
              <a:t>As part of a larger impact story, alternative metrics can help capture elements relating to impact, outcomes and uptake</a:t>
            </a:r>
            <a:endParaRPr lang="en-NZ" sz="1200" dirty="0" smtClean="0">
              <a:latin typeface="+mn-lt"/>
            </a:endParaRPr>
          </a:p>
          <a:p>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n-lt"/>
              </a:rPr>
              <a:t>Open Syllabus Project (OSP) </a:t>
            </a:r>
            <a:r>
              <a:rPr lang="en-US" sz="1200" baseline="0" dirty="0" smtClean="0">
                <a:latin typeface="+mn-lt"/>
              </a:rPr>
              <a:t> - </a:t>
            </a:r>
            <a:r>
              <a:rPr lang="en-US" sz="1200" dirty="0" smtClean="0">
                <a:latin typeface="+mn-lt"/>
              </a:rPr>
              <a:t>Shows </a:t>
            </a:r>
            <a:r>
              <a:rPr lang="en-US" sz="1200" dirty="0" smtClean="0">
                <a:latin typeface="+mn-lt"/>
              </a:rPr>
              <a:t>where and how often your work has been used in tertiary teaching syllabi</a:t>
            </a:r>
          </a:p>
          <a:p>
            <a:pPr marL="342900" indent="-342900">
              <a:buFont typeface="Arial" panose="020B0604020202020204" pitchFamily="34" charset="0"/>
              <a:buChar char="•"/>
            </a:pPr>
            <a:r>
              <a:rPr lang="en-US" sz="1200" dirty="0" smtClean="0">
                <a:latin typeface="+mn-lt"/>
              </a:rPr>
              <a:t>No differentiation between primary and secondary reading </a:t>
            </a:r>
            <a:r>
              <a:rPr lang="en-US" sz="1200" dirty="0" smtClean="0">
                <a:latin typeface="+mn-lt"/>
              </a:rPr>
              <a:t>– yet</a:t>
            </a:r>
          </a:p>
          <a:p>
            <a:pPr marL="342900" indent="-342900">
              <a:buFont typeface="Arial" panose="020B0604020202020204" pitchFamily="34" charset="0"/>
              <a:buChar char="•"/>
            </a:pPr>
            <a:r>
              <a:rPr lang="en-US" sz="1200" dirty="0" smtClean="0">
                <a:latin typeface="+mn-lt"/>
              </a:rPr>
              <a:t>Search by Title</a:t>
            </a:r>
            <a:r>
              <a:rPr lang="en-US" sz="1200" baseline="0" dirty="0" smtClean="0">
                <a:latin typeface="+mn-lt"/>
              </a:rPr>
              <a:t> or author</a:t>
            </a:r>
            <a:endParaRPr lang="en-NZ" sz="1200" dirty="0" smtClean="0">
              <a:latin typeface="+mn-lt"/>
            </a:endParaRPr>
          </a:p>
          <a:p>
            <a:endParaRPr lang="en-NZ" dirty="0"/>
          </a:p>
        </p:txBody>
      </p:sp>
    </p:spTree>
    <p:extLst>
      <p:ext uri="{BB962C8B-B14F-4D97-AF65-F5344CB8AC3E}">
        <p14:creationId xmlns:p14="http://schemas.microsoft.com/office/powerpoint/2010/main" val="3467222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Altmetric data looks to capture the attention a research output has received in the</a:t>
            </a:r>
            <a:r>
              <a:rPr lang="en-US" baseline="0" dirty="0" smtClean="0"/>
              <a:t> </a:t>
            </a:r>
            <a:r>
              <a:rPr lang="en-US" dirty="0" smtClean="0"/>
              <a:t>public domain.</a:t>
            </a:r>
          </a:p>
          <a:p>
            <a:r>
              <a:rPr lang="en-US" dirty="0" smtClean="0"/>
              <a:t>This is whole</a:t>
            </a:r>
            <a:r>
              <a:rPr lang="en-US" baseline="0" dirty="0" smtClean="0"/>
              <a:t> other topic which I can go into more detail with later – like most things it can be “gamed” to improve scores  - this ties into research impact strategy a later discussion</a:t>
            </a:r>
            <a:endParaRPr lang="en-US" dirty="0" smtClean="0"/>
          </a:p>
          <a:p>
            <a:endParaRPr lang="en-US" dirty="0" smtClean="0"/>
          </a:p>
          <a:p>
            <a:r>
              <a:rPr lang="en-US" dirty="0" smtClean="0"/>
              <a:t>The term is also a brand name (unhelpful) and UoA has subscription to Altmetric Explorer</a:t>
            </a:r>
            <a:r>
              <a:rPr lang="en-US" baseline="0" dirty="0" smtClean="0"/>
              <a:t> for Institutions: this uses </a:t>
            </a:r>
            <a:r>
              <a:rPr lang="en-US" b="1" i="1" baseline="0" dirty="0" smtClean="0"/>
              <a:t>public APIs </a:t>
            </a:r>
            <a:r>
              <a:rPr lang="en-US" baseline="0" dirty="0" smtClean="0"/>
              <a:t>so work needs to be </a:t>
            </a:r>
            <a:r>
              <a:rPr lang="en-US" b="1" baseline="0" dirty="0" smtClean="0"/>
              <a:t>discoverable publicly </a:t>
            </a:r>
            <a:r>
              <a:rPr lang="en-US" baseline="0" dirty="0" smtClean="0"/>
              <a:t>to be able to </a:t>
            </a:r>
            <a:r>
              <a:rPr lang="en-US" b="1" baseline="0" dirty="0" smtClean="0"/>
              <a:t>receive attention.</a:t>
            </a:r>
          </a:p>
          <a:p>
            <a:r>
              <a:rPr lang="en-US" b="0" dirty="0" smtClean="0"/>
              <a:t>For a single research</a:t>
            </a:r>
            <a:r>
              <a:rPr lang="en-US" b="0" baseline="0" dirty="0" smtClean="0"/>
              <a:t> output </a:t>
            </a:r>
            <a:r>
              <a:rPr lang="en-US" b="0" dirty="0" smtClean="0"/>
              <a:t>Altmetrics gives a single number within the colourful</a:t>
            </a:r>
            <a:r>
              <a:rPr lang="en-US" b="0" baseline="0" dirty="0" smtClean="0"/>
              <a:t> donut – each colour represents where attention has been sourced from ergo the colours are different for each output.</a:t>
            </a:r>
          </a:p>
          <a:p>
            <a:endParaRPr lang="en-US" b="0" baseline="0" dirty="0" smtClean="0"/>
          </a:p>
          <a:p>
            <a:r>
              <a:rPr lang="en-US" sz="1400" b="1" baseline="0" dirty="0" smtClean="0"/>
              <a:t>Limitations: </a:t>
            </a:r>
          </a:p>
          <a:p>
            <a:pPr marL="228600" indent="-228600">
              <a:buFont typeface="+mj-lt"/>
              <a:buAutoNum type="arabicPeriod"/>
            </a:pPr>
            <a:r>
              <a:rPr lang="en-US" b="0" baseline="0" dirty="0" smtClean="0"/>
              <a:t>chapters and books not separated –</a:t>
            </a:r>
          </a:p>
          <a:p>
            <a:pPr marL="228600" indent="-228600">
              <a:buFont typeface="+mj-lt"/>
              <a:buAutoNum type="arabicPeriod"/>
            </a:pPr>
            <a:r>
              <a:rPr lang="en-US" b="0" baseline="0" dirty="0" smtClean="0"/>
              <a:t> it does contain syllabi data – currently however this seemed to be lagging behind the Syllabi API so just use Open Syllabus Explorer tool. </a:t>
            </a:r>
            <a:endParaRPr lang="en-NZ" b="0" dirty="0"/>
          </a:p>
        </p:txBody>
      </p:sp>
    </p:spTree>
    <p:extLst>
      <p:ext uri="{BB962C8B-B14F-4D97-AF65-F5344CB8AC3E}">
        <p14:creationId xmlns:p14="http://schemas.microsoft.com/office/powerpoint/2010/main" val="101857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Altmetric explorer..</a:t>
            </a:r>
          </a:p>
          <a:p>
            <a:endParaRPr lang="en-US" dirty="0" smtClean="0"/>
          </a:p>
          <a:p>
            <a:r>
              <a:rPr lang="en-US" dirty="0" smtClean="0"/>
              <a:t>Library search drop</a:t>
            </a:r>
            <a:r>
              <a:rPr lang="en-US" baseline="0" dirty="0" smtClean="0"/>
              <a:t> down databases search term Altmetric</a:t>
            </a:r>
          </a:p>
          <a:p>
            <a:endParaRPr lang="en-US" baseline="0" dirty="0" smtClean="0"/>
          </a:p>
          <a:p>
            <a:r>
              <a:rPr lang="en-US" baseline="0" dirty="0" smtClean="0"/>
              <a:t>Search using quick search for single author/title</a:t>
            </a:r>
          </a:p>
          <a:p>
            <a:r>
              <a:rPr lang="en-US" baseline="0" dirty="0" smtClean="0"/>
              <a:t>Edit search gives advanced search option</a:t>
            </a:r>
          </a:p>
          <a:p>
            <a:endParaRPr lang="en-NZ" dirty="0"/>
          </a:p>
        </p:txBody>
      </p:sp>
    </p:spTree>
    <p:extLst>
      <p:ext uri="{BB962C8B-B14F-4D97-AF65-F5344CB8AC3E}">
        <p14:creationId xmlns:p14="http://schemas.microsoft.com/office/powerpoint/2010/main" val="3597461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Another</a:t>
            </a:r>
            <a:r>
              <a:rPr lang="en-US" b="0" baseline="0" dirty="0" smtClean="0"/>
              <a:t> Altmetric indicator is Plum Analytics from Scopus</a:t>
            </a:r>
          </a:p>
          <a:p>
            <a:endParaRPr lang="en-US" b="0" dirty="0" smtClean="0"/>
          </a:p>
          <a:p>
            <a:r>
              <a:rPr lang="en-US" b="0" dirty="0" smtClean="0"/>
              <a:t>We don’t have a subscription to this tool but it is visible in the Scopus</a:t>
            </a:r>
            <a:r>
              <a:rPr lang="en-US" b="0" baseline="0" dirty="0" smtClean="0"/>
              <a:t> database </a:t>
            </a:r>
          </a:p>
          <a:p>
            <a:endParaRPr lang="en-US" b="0" baseline="0" dirty="0" smtClean="0"/>
          </a:p>
          <a:p>
            <a:r>
              <a:rPr lang="en-US" b="0" baseline="0" dirty="0" smtClean="0"/>
              <a:t>PlumX Metrics Altmetrics indicator shows five indicators:</a:t>
            </a:r>
          </a:p>
          <a:p>
            <a:pPr marL="171450" indent="-171450">
              <a:buFont typeface="Arial" panose="020B0604020202020204" pitchFamily="34" charset="0"/>
              <a:buChar char="•"/>
            </a:pPr>
            <a:r>
              <a:rPr lang="en-US" b="0" baseline="0" dirty="0" smtClean="0"/>
              <a:t>Citations</a:t>
            </a:r>
          </a:p>
          <a:p>
            <a:pPr marL="171450" indent="-171450">
              <a:buFont typeface="Arial" panose="020B0604020202020204" pitchFamily="34" charset="0"/>
              <a:buChar char="•"/>
            </a:pPr>
            <a:r>
              <a:rPr lang="en-US" b="0" baseline="0" dirty="0" smtClean="0"/>
              <a:t>Usage</a:t>
            </a:r>
          </a:p>
          <a:p>
            <a:pPr marL="171450" indent="-171450">
              <a:buFont typeface="Arial" panose="020B0604020202020204" pitchFamily="34" charset="0"/>
              <a:buChar char="•"/>
            </a:pPr>
            <a:r>
              <a:rPr lang="en-US" b="0" baseline="0" dirty="0" smtClean="0"/>
              <a:t>Captures</a:t>
            </a:r>
          </a:p>
          <a:p>
            <a:pPr marL="171450" indent="-171450">
              <a:buFont typeface="Arial" panose="020B0604020202020204" pitchFamily="34" charset="0"/>
              <a:buChar char="•"/>
            </a:pPr>
            <a:r>
              <a:rPr lang="en-US" b="0" baseline="0" dirty="0" smtClean="0"/>
              <a:t>Mentions</a:t>
            </a:r>
          </a:p>
          <a:p>
            <a:pPr marL="171450" indent="-171450">
              <a:buFont typeface="Arial" panose="020B0604020202020204" pitchFamily="34" charset="0"/>
              <a:buChar char="•"/>
            </a:pPr>
            <a:r>
              <a:rPr lang="en-US" b="0" baseline="0" dirty="0" smtClean="0"/>
              <a:t>Social Media</a:t>
            </a:r>
          </a:p>
          <a:p>
            <a:pPr marL="0" indent="0">
              <a:buFont typeface="Arial" panose="020B0604020202020204" pitchFamily="34" charset="0"/>
              <a:buNone/>
            </a:pPr>
            <a:r>
              <a:rPr lang="en-US" b="0" baseline="0" dirty="0" smtClean="0"/>
              <a:t>If you have anything there are any metrics available its organic shape reflects (in size) the value of the 5 indicators. Currently very limited for CAI </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Search by title or author  </a:t>
            </a:r>
          </a:p>
          <a:p>
            <a:pPr marL="0" indent="0">
              <a:buFont typeface="Arial" panose="020B0604020202020204" pitchFamily="34" charset="0"/>
              <a:buNone/>
            </a:pP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endParaRPr lang="en-NZ" b="0" dirty="0"/>
          </a:p>
        </p:txBody>
      </p:sp>
    </p:spTree>
    <p:extLst>
      <p:ext uri="{BB962C8B-B14F-4D97-AF65-F5344CB8AC3E}">
        <p14:creationId xmlns:p14="http://schemas.microsoft.com/office/powerpoint/2010/main" val="733851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Tree>
    <p:extLst>
      <p:ext uri="{BB962C8B-B14F-4D97-AF65-F5344CB8AC3E}">
        <p14:creationId xmlns:p14="http://schemas.microsoft.com/office/powerpoint/2010/main" val="3612285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3998835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put this presentation up on figshare.</a:t>
            </a:r>
          </a:p>
          <a:p>
            <a:endParaRPr lang="en-NZ" dirty="0"/>
          </a:p>
        </p:txBody>
      </p:sp>
    </p:spTree>
    <p:extLst>
      <p:ext uri="{BB962C8B-B14F-4D97-AF65-F5344CB8AC3E}">
        <p14:creationId xmlns:p14="http://schemas.microsoft.com/office/powerpoint/2010/main" val="2687794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 any queries please feel free to contact me directly</a:t>
            </a:r>
          </a:p>
          <a:p>
            <a:endParaRPr lang="en-NZ" dirty="0"/>
          </a:p>
        </p:txBody>
      </p:sp>
    </p:spTree>
    <p:extLst>
      <p:ext uri="{BB962C8B-B14F-4D97-AF65-F5344CB8AC3E}">
        <p14:creationId xmlns:p14="http://schemas.microsoft.com/office/powerpoint/2010/main" val="467165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Ulrichsweb is an international directory periodicals</a:t>
            </a:r>
            <a:r>
              <a:rPr lang="en-US" sz="1200" baseline="0" dirty="0" smtClean="0"/>
              <a:t> and </a:t>
            </a:r>
            <a:r>
              <a:rPr lang="en-US" sz="1200" dirty="0" smtClean="0"/>
              <a:t>very useful in finding out the details about the publication you have</a:t>
            </a:r>
            <a:r>
              <a:rPr lang="en-US" sz="1200" baseline="0" dirty="0" smtClean="0"/>
              <a:t> had a research output published in</a:t>
            </a:r>
          </a:p>
          <a:p>
            <a:r>
              <a:rPr lang="en-US" sz="1200" baseline="0" dirty="0" smtClean="0"/>
              <a:t>Importantly entries provide full title information – of this </a:t>
            </a:r>
            <a:r>
              <a:rPr lang="en-US" sz="1200" dirty="0" smtClean="0"/>
              <a:t>it is the indexing coverage which will be</a:t>
            </a:r>
            <a:r>
              <a:rPr lang="en-US" sz="1200" baseline="0" dirty="0" smtClean="0"/>
              <a:t> </a:t>
            </a:r>
            <a:r>
              <a:rPr lang="en-US" sz="1200" dirty="0" smtClean="0"/>
              <a:t>the most useful if you cannot find standard metrics for</a:t>
            </a:r>
            <a:r>
              <a:rPr lang="en-US" sz="1200" baseline="0" dirty="0" smtClean="0"/>
              <a:t> your journal.</a:t>
            </a:r>
          </a:p>
          <a:p>
            <a:endParaRPr lang="en-US" sz="12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For example : Architecture New Zealand – this is considered a trade publication but is indexed by RIBA (Royal Institute of British Architects) &amp; Avery so well recognised and considered within the discipline.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Find Ulrichsweb by using the “search everything” function in the library home </a:t>
            </a:r>
            <a:r>
              <a:rPr lang="en-US" sz="1200" baseline="0" dirty="0" smtClean="0"/>
              <a:t>page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Search by title or ISSN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ISSN = International Standard Serial Number.  8 digit standard identifier assigned to a periodic title</a:t>
            </a:r>
            <a:endParaRPr lang="en-US" sz="1200" baseline="0" dirty="0" smtClean="0"/>
          </a:p>
          <a:p>
            <a:endParaRPr lang="en-NZ" sz="1200" dirty="0"/>
          </a:p>
        </p:txBody>
      </p:sp>
    </p:spTree>
    <p:extLst>
      <p:ext uri="{BB962C8B-B14F-4D97-AF65-F5344CB8AC3E}">
        <p14:creationId xmlns:p14="http://schemas.microsoft.com/office/powerpoint/2010/main" val="296793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Architecture</a:t>
            </a:r>
            <a:r>
              <a:rPr lang="en-US" baseline="0" dirty="0" smtClean="0"/>
              <a:t> NZ</a:t>
            </a:r>
            <a:endParaRPr lang="en-US" dirty="0" smtClean="0"/>
          </a:p>
          <a:p>
            <a:r>
              <a:rPr lang="en-US" dirty="0" smtClean="0"/>
              <a:t>Provides full title information</a:t>
            </a:r>
          </a:p>
          <a:p>
            <a:r>
              <a:rPr lang="en-US" dirty="0" smtClean="0"/>
              <a:t>Drop down abstract and indexing to see where indexed</a:t>
            </a:r>
          </a:p>
          <a:p>
            <a:r>
              <a:rPr lang="en-US" dirty="0" smtClean="0"/>
              <a:t>I would bookmark this page and come back to it and utilise the abstracting data if the rankings you do find seem a little poor and not reflective of disciplinary</a:t>
            </a:r>
            <a:r>
              <a:rPr lang="en-US" baseline="0" dirty="0" smtClean="0"/>
              <a:t> standing.</a:t>
            </a:r>
            <a:endParaRPr lang="en-US" dirty="0" smtClean="0"/>
          </a:p>
          <a:p>
            <a:endParaRPr lang="en-NZ" dirty="0"/>
          </a:p>
        </p:txBody>
      </p:sp>
    </p:spTree>
    <p:extLst>
      <p:ext uri="{BB962C8B-B14F-4D97-AF65-F5344CB8AC3E}">
        <p14:creationId xmlns:p14="http://schemas.microsoft.com/office/powerpoint/2010/main" val="457081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baseline="0" dirty="0" smtClean="0"/>
              <a:t>Journal level metrics are assessing the “quality” or “standard” or “rank” of a journal or serial </a:t>
            </a:r>
            <a:r>
              <a:rPr lang="en-US" b="1" i="0" u="none" baseline="0" dirty="0" smtClean="0"/>
              <a:t>publication. </a:t>
            </a:r>
            <a:r>
              <a:rPr lang="en-US" b="0" i="0" u="none" baseline="0" dirty="0" smtClean="0"/>
              <a:t>They assess the journal overall not any single article – it is part of a wider view relating to research impact.</a:t>
            </a:r>
            <a:endParaRPr lang="en-US" b="1" i="0" u="none" baseline="0" dirty="0" smtClean="0"/>
          </a:p>
          <a:p>
            <a:endParaRPr lang="en-US" i="0" u="none" baseline="0" dirty="0" smtClean="0"/>
          </a:p>
          <a:p>
            <a:r>
              <a:rPr lang="en-US" i="0" u="none" baseline="0" dirty="0" smtClean="0"/>
              <a:t>There </a:t>
            </a:r>
            <a:r>
              <a:rPr lang="en-US" i="0" u="none" baseline="0" dirty="0" smtClean="0"/>
              <a:t>are three main sources for standard journal –level metrics</a:t>
            </a:r>
          </a:p>
          <a:p>
            <a:endParaRPr lang="en-US" i="0" u="none" baseline="0" dirty="0" smtClean="0"/>
          </a:p>
          <a:p>
            <a:pPr marL="171450" indent="-171450">
              <a:buFont typeface="Arial" panose="020B0604020202020204" pitchFamily="34" charset="0"/>
              <a:buChar char="•"/>
            </a:pPr>
            <a:r>
              <a:rPr lang="en-US" i="0" u="none" baseline="0" dirty="0" smtClean="0"/>
              <a:t>Journal Citation Reports (JCR) – Web of Science tool</a:t>
            </a:r>
          </a:p>
          <a:p>
            <a:pPr marL="171450" indent="-171450">
              <a:buFont typeface="Arial" panose="020B0604020202020204" pitchFamily="34" charset="0"/>
              <a:buChar char="•"/>
            </a:pPr>
            <a:r>
              <a:rPr lang="en-US" i="0" u="none" baseline="0" dirty="0" smtClean="0"/>
              <a:t>Scimago –  Scopus tool Journal &amp; Country Rankings</a:t>
            </a:r>
          </a:p>
          <a:p>
            <a:pPr marL="171450" indent="-171450">
              <a:buFont typeface="Arial" panose="020B0604020202020204" pitchFamily="34" charset="0"/>
              <a:buChar char="•"/>
            </a:pPr>
            <a:r>
              <a:rPr lang="en-US" i="0" u="none" baseline="0" dirty="0" smtClean="0"/>
              <a:t>Google Scholar journal metrics</a:t>
            </a:r>
          </a:p>
          <a:p>
            <a:pPr marL="171450" indent="-171450">
              <a:buFont typeface="Arial" panose="020B0604020202020204" pitchFamily="34" charset="0"/>
              <a:buChar char="•"/>
            </a:pPr>
            <a:endParaRPr lang="en-US" i="0" u="none" baseline="0" dirty="0" smtClean="0"/>
          </a:p>
          <a:p>
            <a:r>
              <a:rPr lang="en-US" i="0" u="none" dirty="0" smtClean="0"/>
              <a:t>Standard</a:t>
            </a:r>
            <a:r>
              <a:rPr lang="en-US" i="0" u="none" baseline="0" dirty="0" smtClean="0"/>
              <a:t> journal metrics designed and best suited for the STEM disciplines do not align or, for the most part, are even available for the creative disciplines. </a:t>
            </a:r>
          </a:p>
          <a:p>
            <a:r>
              <a:rPr lang="en-US" i="0" u="none" baseline="0" dirty="0" smtClean="0"/>
              <a:t>That being said there has been some expansion within the two main science databases – Scopus and Web Of Science, and they are beginning to index some journals that fall under CAI discipline subject headings. </a:t>
            </a:r>
          </a:p>
          <a:p>
            <a:r>
              <a:rPr lang="en-US" i="0" u="none" baseline="0" dirty="0" smtClean="0"/>
              <a:t>This is still a developing and ongoing expansion – if your journal is not found in these tools then you will need to look further to get a “statement” of quality for it.</a:t>
            </a:r>
          </a:p>
          <a:p>
            <a:pPr marL="171450" indent="-171450">
              <a:buFont typeface="Arial" panose="020B0604020202020204" pitchFamily="34" charset="0"/>
              <a:buChar char="•"/>
            </a:pPr>
            <a:endParaRPr lang="en-NZ" i="0" u="none" dirty="0" smtClean="0"/>
          </a:p>
          <a:p>
            <a:endParaRPr lang="en-NZ" dirty="0"/>
          </a:p>
        </p:txBody>
      </p:sp>
    </p:spTree>
    <p:extLst>
      <p:ext uri="{BB962C8B-B14F-4D97-AF65-F5344CB8AC3E}">
        <p14:creationId xmlns:p14="http://schemas.microsoft.com/office/powerpoint/2010/main" val="673150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u="none" baseline="0" dirty="0" smtClean="0"/>
              <a:t>Journal Citation Reports (JCR) </a:t>
            </a:r>
          </a:p>
          <a:p>
            <a:pPr marL="171450" indent="-171450">
              <a:buFont typeface="Arial" panose="020B0604020202020204" pitchFamily="34" charset="0"/>
              <a:buChar char="•"/>
            </a:pPr>
            <a:r>
              <a:rPr lang="en-US" i="0" u="none" baseline="0" dirty="0" smtClean="0"/>
              <a:t>Limited number of journals relating to CAI – mostly planning and architecture</a:t>
            </a:r>
          </a:p>
          <a:p>
            <a:pPr marL="171450" indent="-171450">
              <a:buFont typeface="Arial" panose="020B0604020202020204" pitchFamily="34" charset="0"/>
              <a:buChar char="•"/>
            </a:pPr>
            <a:r>
              <a:rPr lang="en-US" i="0" u="none" baseline="0" dirty="0" smtClean="0"/>
              <a:t>Search by Journal ISSN or title </a:t>
            </a:r>
          </a:p>
          <a:p>
            <a:pPr marL="171450" indent="-171450">
              <a:buFont typeface="Arial" panose="020B0604020202020204" pitchFamily="34" charset="0"/>
              <a:buChar char="•"/>
            </a:pPr>
            <a:r>
              <a:rPr lang="en-US" i="0" u="none" baseline="0" dirty="0" smtClean="0"/>
              <a:t>Can also use category to find potential journals to publish in…</a:t>
            </a:r>
          </a:p>
          <a:p>
            <a:pPr marL="171450" indent="-171450">
              <a:buFont typeface="Arial" panose="020B0604020202020204" pitchFamily="34" charset="0"/>
              <a:buChar char="•"/>
            </a:pPr>
            <a:r>
              <a:rPr lang="en-US" i="0" u="none" baseline="0" dirty="0" smtClean="0"/>
              <a:t>This tool will provide a Journal Impact Factor (JIF) and the workings for the metric</a:t>
            </a:r>
          </a:p>
          <a:p>
            <a:pPr marL="171450" indent="-171450">
              <a:buFont typeface="Arial" panose="020B0604020202020204" pitchFamily="34" charset="0"/>
              <a:buChar char="•"/>
            </a:pPr>
            <a:endParaRPr lang="en-US" i="0" u="none" baseline="0" dirty="0" smtClean="0"/>
          </a:p>
          <a:p>
            <a:pPr marL="171450" indent="-171450">
              <a:buFont typeface="Arial" panose="020B0604020202020204" pitchFamily="34" charset="0"/>
              <a:buChar char="•"/>
            </a:pPr>
            <a:r>
              <a:rPr lang="en-US" i="0" u="none" baseline="0" dirty="0" smtClean="0"/>
              <a:t>Find by selecting “databases” on the library search and search JCR</a:t>
            </a:r>
          </a:p>
          <a:p>
            <a:pPr marL="171450" indent="-171450">
              <a:buFont typeface="Arial" panose="020B0604020202020204" pitchFamily="34" charset="0"/>
              <a:buChar char="•"/>
            </a:pPr>
            <a:endParaRPr lang="en-US" i="0" u="none" baseline="0" dirty="0" smtClean="0"/>
          </a:p>
          <a:p>
            <a:pPr marL="171450" indent="-171450">
              <a:buFont typeface="Arial" panose="020B0604020202020204" pitchFamily="34" charset="0"/>
              <a:buChar char="•"/>
            </a:pPr>
            <a:endParaRPr lang="en-US" i="0" u="none" baseline="0" dirty="0" smtClean="0"/>
          </a:p>
          <a:p>
            <a:endParaRPr lang="en-NZ" dirty="0"/>
          </a:p>
        </p:txBody>
      </p:sp>
    </p:spTree>
    <p:extLst>
      <p:ext uri="{BB962C8B-B14F-4D97-AF65-F5344CB8AC3E}">
        <p14:creationId xmlns:p14="http://schemas.microsoft.com/office/powerpoint/2010/main" val="276415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 Journal of Planning and Education Research</a:t>
            </a:r>
          </a:p>
          <a:p>
            <a:endParaRPr lang="en-US" dirty="0" smtClean="0"/>
          </a:p>
          <a:p>
            <a:r>
              <a:rPr lang="en-US" dirty="0" smtClean="0"/>
              <a:t>There</a:t>
            </a:r>
            <a:r>
              <a:rPr lang="en-US" baseline="0" dirty="0" smtClean="0"/>
              <a:t> is a lot of data on the metrics collected for publications – what you are wanting is the JIF </a:t>
            </a:r>
            <a:endParaRPr lang="en-NZ" dirty="0"/>
          </a:p>
        </p:txBody>
      </p:sp>
    </p:spTree>
    <p:extLst>
      <p:ext uri="{BB962C8B-B14F-4D97-AF65-F5344CB8AC3E}">
        <p14:creationId xmlns:p14="http://schemas.microsoft.com/office/powerpoint/2010/main" val="1765725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whole page is larger than this and also</a:t>
            </a:r>
            <a:r>
              <a:rPr lang="en-US" baseline="0" dirty="0" smtClean="0"/>
              <a:t> contains </a:t>
            </a:r>
          </a:p>
          <a:p>
            <a:pPr marL="171450" indent="-171450">
              <a:buFont typeface="Arial" panose="020B0604020202020204" pitchFamily="34" charset="0"/>
              <a:buChar char="•"/>
            </a:pPr>
            <a:r>
              <a:rPr lang="en-US" baseline="0" dirty="0" smtClean="0"/>
              <a:t>Key indicators (year)</a:t>
            </a:r>
          </a:p>
          <a:p>
            <a:pPr marL="171450" indent="-171450">
              <a:buFont typeface="Arial" panose="020B0604020202020204" pitchFamily="34" charset="0"/>
              <a:buChar char="•"/>
            </a:pPr>
            <a:r>
              <a:rPr lang="en-US" baseline="0" dirty="0" smtClean="0"/>
              <a:t>Journal source data (year)</a:t>
            </a:r>
          </a:p>
          <a:p>
            <a:pPr marL="171450" indent="-171450">
              <a:buFont typeface="Arial" panose="020B0604020202020204" pitchFamily="34" charset="0"/>
              <a:buChar char="•"/>
            </a:pPr>
            <a:r>
              <a:rPr lang="en-US" baseline="0" dirty="0" smtClean="0"/>
              <a:t>Contributions by country/region</a:t>
            </a:r>
          </a:p>
          <a:p>
            <a:pPr marL="171450" indent="-171450">
              <a:buFont typeface="Arial" panose="020B0604020202020204" pitchFamily="34" charset="0"/>
              <a:buChar char="•"/>
            </a:pPr>
            <a:r>
              <a:rPr lang="en-US" baseline="0" dirty="0" smtClean="0"/>
              <a:t>Contributions by Organizations</a:t>
            </a:r>
            <a:endParaRPr lang="en-NZ" dirty="0"/>
          </a:p>
        </p:txBody>
      </p:sp>
    </p:spTree>
    <p:extLst>
      <p:ext uri="{BB962C8B-B14F-4D97-AF65-F5344CB8AC3E}">
        <p14:creationId xmlns:p14="http://schemas.microsoft.com/office/powerpoint/2010/main" val="64109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u="none" baseline="0" dirty="0" smtClean="0"/>
              <a:t>Scimago – Scopus tool – contains more journals than JCR. </a:t>
            </a:r>
          </a:p>
          <a:p>
            <a:pPr marL="171450" indent="-171450">
              <a:buFont typeface="Arial" panose="020B0604020202020204" pitchFamily="34" charset="0"/>
              <a:buChar char="•"/>
            </a:pPr>
            <a:r>
              <a:rPr lang="en-US" i="0" u="none" baseline="0" dirty="0" smtClean="0"/>
              <a:t>Data is sourced from Scopus but </a:t>
            </a:r>
            <a:r>
              <a:rPr lang="en-US" b="1" i="1" u="none" baseline="0" dirty="0" smtClean="0"/>
              <a:t>SCImago is an independent visualization company</a:t>
            </a:r>
          </a:p>
          <a:p>
            <a:pPr marL="171450" indent="-171450">
              <a:buFont typeface="Arial" panose="020B0604020202020204" pitchFamily="34" charset="0"/>
              <a:buChar char="•"/>
            </a:pPr>
            <a:r>
              <a:rPr lang="en-US" b="0" i="0" u="none" baseline="0" dirty="0" smtClean="0"/>
              <a:t>Rankings are discipline specific and can be within broad subject headings – Scopus is regularly increasing the number of journals indexed. So what may not have been there in the past may have been included in indexing today.</a:t>
            </a:r>
          </a:p>
          <a:p>
            <a:pPr marL="171450" indent="-171450">
              <a:buFont typeface="Arial" panose="020B0604020202020204" pitchFamily="34" charset="0"/>
              <a:buChar char="•"/>
            </a:pPr>
            <a:r>
              <a:rPr lang="en-US" b="0" i="0" u="none" baseline="0" dirty="0" smtClean="0"/>
              <a:t>Search by journal title ISSN or publisher name to see if/where journal ranked.</a:t>
            </a:r>
          </a:p>
          <a:p>
            <a:pPr marL="171450" indent="-171450">
              <a:buFont typeface="Arial" panose="020B0604020202020204" pitchFamily="34" charset="0"/>
              <a:buChar char="•"/>
            </a:pPr>
            <a:r>
              <a:rPr lang="en-US" b="0" i="0" u="none" baseline="0" dirty="0" smtClean="0"/>
              <a:t>Provides </a:t>
            </a:r>
            <a:r>
              <a:rPr lang="en-US" b="0" i="0" u="none" baseline="0" dirty="0" smtClean="0"/>
              <a:t>discipline specific indicators:</a:t>
            </a:r>
          </a:p>
          <a:p>
            <a:pPr marL="685800" lvl="1" indent="-228600">
              <a:buFont typeface="+mj-lt"/>
              <a:buAutoNum type="arabicPeriod"/>
            </a:pPr>
            <a:r>
              <a:rPr lang="en-US" b="0" i="0" u="none" baseline="0" dirty="0" smtClean="0"/>
              <a:t>Best </a:t>
            </a:r>
            <a:r>
              <a:rPr lang="en-US" b="0" i="0" u="none" baseline="0" dirty="0" smtClean="0"/>
              <a:t>quartile numeric (e.g.Q1</a:t>
            </a:r>
            <a:r>
              <a:rPr lang="en-US" b="0" i="0" u="none" baseline="0" dirty="0" smtClean="0"/>
              <a:t>)</a:t>
            </a:r>
            <a:r>
              <a:rPr lang="en-NZ" dirty="0" smtClean="0">
                <a:hlinkClick r:id="rId3"/>
              </a:rPr>
              <a:t> https://researchassessment.fbk.eu/quartile_score</a:t>
            </a:r>
            <a:endParaRPr lang="en-NZ" dirty="0" smtClean="0"/>
          </a:p>
          <a:p>
            <a:pPr marL="685800" lvl="1" indent="-228600">
              <a:buFont typeface="+mj-lt"/>
              <a:buAutoNum type="arabicPeriod"/>
            </a:pPr>
            <a:r>
              <a:rPr lang="en-US" b="0" i="0" u="none" baseline="0" dirty="0" smtClean="0"/>
              <a:t>SJR </a:t>
            </a:r>
            <a:r>
              <a:rPr lang="en-US" b="0" i="0" u="none" baseline="0" dirty="0" smtClean="0"/>
              <a:t>(SCImago Journal rank) </a:t>
            </a:r>
            <a:r>
              <a:rPr lang="en-US" b="0" i="0" u="none" baseline="0" dirty="0" smtClean="0"/>
              <a:t> </a:t>
            </a:r>
          </a:p>
          <a:p>
            <a:pPr marL="685800" lvl="1" indent="-228600">
              <a:buFont typeface="+mj-lt"/>
              <a:buAutoNum type="arabicPeriod"/>
            </a:pPr>
            <a:r>
              <a:rPr lang="en-US" b="0" i="0" u="none" baseline="0" dirty="0" smtClean="0"/>
              <a:t>H </a:t>
            </a:r>
            <a:r>
              <a:rPr lang="en-US" b="0" i="0" u="none" baseline="0" dirty="0" smtClean="0"/>
              <a:t>index – discipline specific.</a:t>
            </a:r>
          </a:p>
          <a:p>
            <a:pPr marL="171450" indent="-171450">
              <a:buFont typeface="Arial" panose="020B0604020202020204" pitchFamily="34" charset="0"/>
              <a:buChar char="•"/>
            </a:pPr>
            <a:endParaRPr lang="en-US" b="0" i="0" u="none" baseline="0" dirty="0" smtClean="0"/>
          </a:p>
          <a:p>
            <a:pPr marL="0" indent="0">
              <a:buFont typeface="Arial" panose="020B0604020202020204" pitchFamily="34" charset="0"/>
              <a:buNone/>
            </a:pPr>
            <a:endParaRPr lang="en-US" i="0" u="none" baseline="0" dirty="0" smtClean="0"/>
          </a:p>
          <a:p>
            <a:pPr marL="171450" indent="-171450">
              <a:buFont typeface="Arial" panose="020B0604020202020204" pitchFamily="34" charset="0"/>
              <a:buChar char="•"/>
            </a:pPr>
            <a:endParaRPr lang="en-US" i="0" u="none" baseline="0" dirty="0" smtClean="0"/>
          </a:p>
        </p:txBody>
      </p:sp>
    </p:spTree>
    <p:extLst>
      <p:ext uri="{BB962C8B-B14F-4D97-AF65-F5344CB8AC3E}">
        <p14:creationId xmlns:p14="http://schemas.microsoft.com/office/powerpoint/2010/main" val="300563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Opening Slide">
    <p:bg>
      <p:bgPr>
        <a:solidFill>
          <a:srgbClr val="00467F"/>
        </a:solidFill>
        <a:effectLst/>
      </p:bgPr>
    </p:bg>
    <p:spTree>
      <p:nvGrpSpPr>
        <p:cNvPr id="1" name=""/>
        <p:cNvGrpSpPr/>
        <p:nvPr/>
      </p:nvGrpSpPr>
      <p:grpSpPr>
        <a:xfrm>
          <a:off x="0" y="0"/>
          <a:ext cx="0" cy="0"/>
          <a:chOff x="0" y="0"/>
          <a:chExt cx="0" cy="0"/>
        </a:xfrm>
      </p:grpSpPr>
      <p:sp>
        <p:nvSpPr>
          <p:cNvPr id="22" name="Title 21"/>
          <p:cNvSpPr>
            <a:spLocks noGrp="1"/>
          </p:cNvSpPr>
          <p:nvPr>
            <p:ph type="title" hasCustomPrompt="1"/>
          </p:nvPr>
        </p:nvSpPr>
        <p:spPr>
          <a:xfrm>
            <a:off x="677866" y="2289389"/>
            <a:ext cx="8027984" cy="836561"/>
          </a:xfrm>
          <a:prstGeom prst="rect">
            <a:avLst/>
          </a:prstGeom>
        </p:spPr>
        <p:txBody>
          <a:bodyPr vert="horz"/>
          <a:lstStyle>
            <a:lvl1pPr algn="l">
              <a:defRPr sz="4000" b="1" i="0">
                <a:solidFill>
                  <a:srgbClr val="FFFFFF"/>
                </a:solidFill>
                <a:latin typeface="Verdana"/>
                <a:cs typeface="Verdana"/>
              </a:defRPr>
            </a:lvl1pPr>
          </a:lstStyle>
          <a:p>
            <a:r>
              <a:rPr lang="en-AU" dirty="0" smtClean="0"/>
              <a:t>Headline (Verdana Bold)</a:t>
            </a:r>
            <a:endParaRPr lang="en-US" dirty="0"/>
          </a:p>
        </p:txBody>
      </p:sp>
      <p:sp>
        <p:nvSpPr>
          <p:cNvPr id="25" name="Text Placeholder 24"/>
          <p:cNvSpPr>
            <a:spLocks noGrp="1"/>
          </p:cNvSpPr>
          <p:nvPr>
            <p:ph type="body" sz="quarter" idx="10" hasCustomPrompt="1"/>
          </p:nvPr>
        </p:nvSpPr>
        <p:spPr>
          <a:xfrm>
            <a:off x="677863" y="3135012"/>
            <a:ext cx="8027987" cy="1056603"/>
          </a:xfrm>
          <a:prstGeom prst="rect">
            <a:avLst/>
          </a:prstGeom>
        </p:spPr>
        <p:txBody>
          <a:bodyPr vert="horz"/>
          <a:lstStyle>
            <a:lvl1pPr marL="0" indent="0">
              <a:buFontTx/>
              <a:buNone/>
              <a:defRPr sz="2400">
                <a:solidFill>
                  <a:schemeClr val="bg1"/>
                </a:solidFill>
                <a:latin typeface="Verdana"/>
              </a:defRPr>
            </a:lvl1pPr>
          </a:lstStyle>
          <a:p>
            <a:pPr lvl="0"/>
            <a:r>
              <a:rPr lang="en-AU" dirty="0" smtClean="0"/>
              <a:t>Subheading (Verdana Regular)</a:t>
            </a:r>
          </a:p>
        </p:txBody>
      </p:sp>
      <p:pic>
        <p:nvPicPr>
          <p:cNvPr id="26" name="Picture 25" descr="UOA-L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9851" y="427038"/>
            <a:ext cx="3095999" cy="1023416"/>
          </a:xfrm>
          <a:prstGeom prst="rect">
            <a:avLst/>
          </a:prstGeom>
        </p:spPr>
      </p:pic>
      <p:sp>
        <p:nvSpPr>
          <p:cNvPr id="2" name="Date Placeholder 1"/>
          <p:cNvSpPr>
            <a:spLocks noGrp="1"/>
          </p:cNvSpPr>
          <p:nvPr>
            <p:ph type="dt" sz="half" idx="11"/>
          </p:nvPr>
        </p:nvSpPr>
        <p:spPr>
          <a:xfrm>
            <a:off x="5902036" y="5941535"/>
            <a:ext cx="2803814" cy="441802"/>
          </a:xfrm>
          <a:prstGeom prst="rect">
            <a:avLst/>
          </a:prstGeom>
        </p:spPr>
        <p:txBody>
          <a:bodyPr/>
          <a:lstStyle>
            <a:lvl1pPr algn="r">
              <a:defRPr sz="1400" b="0" i="0">
                <a:solidFill>
                  <a:schemeClr val="bg1"/>
                </a:solidFill>
                <a:latin typeface="Verdana"/>
                <a:cs typeface="Verdana"/>
              </a:defRPr>
            </a:lvl1pPr>
          </a:lstStyle>
          <a:p>
            <a:endParaRPr lang="en-US" dirty="0"/>
          </a:p>
        </p:txBody>
      </p:sp>
      <p:sp>
        <p:nvSpPr>
          <p:cNvPr id="6" name="Date Placeholder 1"/>
          <p:cNvSpPr txBox="1">
            <a:spLocks/>
          </p:cNvSpPr>
          <p:nvPr userDrawn="1"/>
        </p:nvSpPr>
        <p:spPr>
          <a:xfrm>
            <a:off x="677866" y="5944521"/>
            <a:ext cx="4157176" cy="498191"/>
          </a:xfrm>
          <a:prstGeom prst="rect">
            <a:avLst/>
          </a:prstGeom>
        </p:spPr>
        <p:txBody>
          <a:bodyPr/>
          <a:lstStyle>
            <a:defPPr>
              <a:defRPr lang="en-US"/>
            </a:defPPr>
            <a:lvl1pPr marL="0" algn="r" defTabSz="457200" rtl="0" eaLnBrk="1" latinLnBrk="0" hangingPunct="1">
              <a:defRPr sz="1400" b="0" i="0" kern="1200">
                <a:solidFill>
                  <a:schemeClr val="bg1"/>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NZ" sz="1400" b="1" dirty="0" smtClean="0"/>
              <a:t>Libraries and Learning Services</a:t>
            </a:r>
          </a:p>
          <a:p>
            <a:pPr algn="l"/>
            <a:r>
              <a:rPr lang="en-NZ" sz="1400" b="1" dirty="0" err="1" smtClean="0"/>
              <a:t>Te</a:t>
            </a:r>
            <a:r>
              <a:rPr lang="en-NZ" sz="1400" b="1" dirty="0" smtClean="0"/>
              <a:t> Tumu</a:t>
            </a:r>
            <a:r>
              <a:rPr lang="en-NZ" sz="1400" b="1" baseline="0" dirty="0" smtClean="0"/>
              <a:t> </a:t>
            </a:r>
            <a:r>
              <a:rPr lang="en-NZ" sz="1400" b="1" baseline="0" dirty="0" err="1" smtClean="0"/>
              <a:t>Herenga</a:t>
            </a:r>
            <a:endParaRPr lang="en-US" sz="1400" b="1" dirty="0"/>
          </a:p>
        </p:txBody>
      </p:sp>
    </p:spTree>
    <p:extLst>
      <p:ext uri="{BB962C8B-B14F-4D97-AF65-F5344CB8AC3E}">
        <p14:creationId xmlns:p14="http://schemas.microsoft.com/office/powerpoint/2010/main" val="417977974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23486" y="1901360"/>
            <a:ext cx="8097999" cy="4392561"/>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9" name="Title 8"/>
          <p:cNvSpPr>
            <a:spLocks noGrp="1"/>
          </p:cNvSpPr>
          <p:nvPr>
            <p:ph type="title" hasCustomPrompt="1"/>
          </p:nvPr>
        </p:nvSpPr>
        <p:spPr>
          <a:xfrm>
            <a:off x="523487" y="268883"/>
            <a:ext cx="6186072" cy="1393662"/>
          </a:xfrm>
          <a:prstGeom prst="rect">
            <a:avLst/>
          </a:prstGeom>
        </p:spPr>
        <p:txBody>
          <a:bodyPr vert="horz"/>
          <a:lstStyle>
            <a:lvl1pPr algn="l">
              <a:defRPr sz="4400" b="1" i="0">
                <a:solidFill>
                  <a:srgbClr val="009AC7"/>
                </a:solidFill>
                <a:latin typeface="Verdana"/>
                <a:cs typeface="Verdana"/>
              </a:defRPr>
            </a:lvl1pPr>
          </a:lstStyle>
          <a:p>
            <a:r>
              <a:rPr lang="en-AU" sz="3600" dirty="0" smtClean="0">
                <a:solidFill>
                  <a:srgbClr val="009AC7"/>
                </a:solidFill>
              </a:rPr>
              <a:t>Heading (Verdana Bold)</a:t>
            </a:r>
            <a:endParaRPr lang="en-US" sz="3600" dirty="0">
              <a:solidFill>
                <a:srgbClr val="009AC7"/>
              </a:solidFill>
            </a:endParaRPr>
          </a:p>
        </p:txBody>
      </p:sp>
      <p:sp>
        <p:nvSpPr>
          <p:cNvPr id="2" name="Slide Number Placeholder 1"/>
          <p:cNvSpPr>
            <a:spLocks noGrp="1"/>
          </p:cNvSpPr>
          <p:nvPr>
            <p:ph type="sldNum" sz="quarter" idx="11"/>
          </p:nvPr>
        </p:nvSpPr>
        <p:spPr>
          <a:xfrm>
            <a:off x="7978755" y="6383338"/>
            <a:ext cx="642730" cy="474662"/>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fld id="{218B9C4F-B695-C54C-924B-61748EE6A7C5}" type="slidenum">
              <a:rPr lang="en-US" smtClean="0"/>
              <a:pPr/>
              <a:t>‹#›</a:t>
            </a:fld>
            <a:endParaRPr lang="en-US" dirty="0"/>
          </a:p>
        </p:txBody>
      </p:sp>
      <p:pic>
        <p:nvPicPr>
          <p:cNvPr id="10" name="Picture 9" descr="UOA-LC-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029" y="271463"/>
            <a:ext cx="1851396" cy="612000"/>
          </a:xfrm>
          <a:prstGeom prst="rect">
            <a:avLst/>
          </a:prstGeom>
        </p:spPr>
      </p:pic>
      <p:sp>
        <p:nvSpPr>
          <p:cNvPr id="6" name="TextBox 5"/>
          <p:cNvSpPr txBox="1"/>
          <p:nvPr userDrawn="1"/>
        </p:nvSpPr>
        <p:spPr>
          <a:xfrm>
            <a:off x="482444" y="6500725"/>
            <a:ext cx="5082363" cy="261610"/>
          </a:xfrm>
          <a:prstGeom prst="rect">
            <a:avLst/>
          </a:prstGeom>
        </p:spPr>
        <p:txBody>
          <a:bodyPr vert="horz" wrap="square" rtlCol="0">
            <a:spAutoFit/>
          </a:bodyPr>
          <a:lstStyle/>
          <a:p>
            <a:r>
              <a:rPr lang="en-NZ" sz="1100" dirty="0" smtClean="0">
                <a:latin typeface="Verdana" panose="020B0604030504040204" pitchFamily="34" charset="0"/>
                <a:ea typeface="Verdana" panose="020B0604030504040204" pitchFamily="34" charset="0"/>
                <a:cs typeface="Verdana" panose="020B0604030504040204" pitchFamily="34" charset="0"/>
              </a:rPr>
              <a:t>Libraries</a:t>
            </a:r>
            <a:r>
              <a:rPr lang="en-NZ" sz="1100" baseline="0" dirty="0" smtClean="0">
                <a:latin typeface="Verdana" panose="020B0604030504040204" pitchFamily="34" charset="0"/>
                <a:ea typeface="Verdana" panose="020B0604030504040204" pitchFamily="34" charset="0"/>
                <a:cs typeface="Verdana" panose="020B0604030504040204" pitchFamily="34" charset="0"/>
              </a:rPr>
              <a:t> and Learning Services | </a:t>
            </a:r>
            <a:r>
              <a:rPr lang="en-NZ" sz="1100" baseline="0" dirty="0" err="1" smtClean="0">
                <a:latin typeface="Verdana" panose="020B0604030504040204" pitchFamily="34" charset="0"/>
                <a:ea typeface="Verdana" panose="020B0604030504040204" pitchFamily="34" charset="0"/>
                <a:cs typeface="Verdana" panose="020B0604030504040204" pitchFamily="34" charset="0"/>
              </a:rPr>
              <a:t>Te</a:t>
            </a:r>
            <a:r>
              <a:rPr lang="en-NZ" sz="1100" baseline="0" dirty="0" smtClean="0">
                <a:latin typeface="Verdana" panose="020B0604030504040204" pitchFamily="34" charset="0"/>
                <a:ea typeface="Verdana" panose="020B0604030504040204" pitchFamily="34" charset="0"/>
                <a:cs typeface="Verdana" panose="020B0604030504040204" pitchFamily="34" charset="0"/>
              </a:rPr>
              <a:t> Tumu </a:t>
            </a:r>
            <a:r>
              <a:rPr lang="en-NZ" sz="1100" baseline="0" dirty="0" err="1" smtClean="0">
                <a:latin typeface="Verdana" panose="020B0604030504040204" pitchFamily="34" charset="0"/>
                <a:ea typeface="Verdana" panose="020B0604030504040204" pitchFamily="34" charset="0"/>
                <a:cs typeface="Verdana" panose="020B0604030504040204" pitchFamily="34" charset="0"/>
              </a:rPr>
              <a:t>Herenga</a:t>
            </a:r>
            <a:endParaRPr lang="en-NZ" sz="1100"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6"/>
          <p:cNvCxnSpPr/>
          <p:nvPr userDrawn="1"/>
        </p:nvCxnSpPr>
        <p:spPr>
          <a:xfrm>
            <a:off x="403979" y="6431899"/>
            <a:ext cx="8310685" cy="0"/>
          </a:xfrm>
          <a:prstGeom prst="line">
            <a:avLst/>
          </a:prstGeom>
          <a:ln w="9525">
            <a:solidFill>
              <a:srgbClr val="009A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02727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ext and picture">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523486" y="1901360"/>
            <a:ext cx="5010415" cy="4392561"/>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8" name="Title 8"/>
          <p:cNvSpPr>
            <a:spLocks noGrp="1"/>
          </p:cNvSpPr>
          <p:nvPr>
            <p:ph type="title" hasCustomPrompt="1"/>
          </p:nvPr>
        </p:nvSpPr>
        <p:spPr>
          <a:xfrm>
            <a:off x="523487" y="268883"/>
            <a:ext cx="5010414" cy="1393662"/>
          </a:xfrm>
          <a:prstGeom prst="rect">
            <a:avLst/>
          </a:prstGeom>
        </p:spPr>
        <p:txBody>
          <a:bodyPr vert="horz"/>
          <a:lstStyle>
            <a:lvl1pPr algn="l">
              <a:defRPr sz="4400" b="1" i="0">
                <a:solidFill>
                  <a:srgbClr val="009AC7"/>
                </a:solidFill>
                <a:latin typeface="Verdana"/>
                <a:cs typeface="Verdana"/>
              </a:defRPr>
            </a:lvl1pPr>
          </a:lstStyle>
          <a:p>
            <a:r>
              <a:rPr lang="en-AU" sz="3600" dirty="0" smtClean="0">
                <a:solidFill>
                  <a:srgbClr val="009AC7"/>
                </a:solidFill>
              </a:rPr>
              <a:t>Heading (Verdana Bold)</a:t>
            </a:r>
            <a:endParaRPr lang="en-US" sz="3600" dirty="0">
              <a:solidFill>
                <a:srgbClr val="009AC7"/>
              </a:solidFill>
            </a:endParaRPr>
          </a:p>
        </p:txBody>
      </p:sp>
      <p:sp>
        <p:nvSpPr>
          <p:cNvPr id="9" name="Picture Placeholder 8"/>
          <p:cNvSpPr>
            <a:spLocks noGrp="1"/>
          </p:cNvSpPr>
          <p:nvPr>
            <p:ph type="pic" sz="quarter" idx="11"/>
          </p:nvPr>
        </p:nvSpPr>
        <p:spPr>
          <a:xfrm>
            <a:off x="5767012" y="1245262"/>
            <a:ext cx="3376987" cy="5048659"/>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r>
              <a:rPr lang="en-US" smtClean="0"/>
              <a:t>Click icon to add picture</a:t>
            </a:r>
            <a:endParaRPr lang="en-US" dirty="0"/>
          </a:p>
        </p:txBody>
      </p:sp>
      <p:pic>
        <p:nvPicPr>
          <p:cNvPr id="11" name="Picture 10" descr="UOA-LC-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029" y="271463"/>
            <a:ext cx="1851396" cy="612000"/>
          </a:xfrm>
          <a:prstGeom prst="rect">
            <a:avLst/>
          </a:prstGeom>
        </p:spPr>
      </p:pic>
      <p:sp>
        <p:nvSpPr>
          <p:cNvPr id="12" name="Slide Number Placeholder 1"/>
          <p:cNvSpPr>
            <a:spLocks noGrp="1"/>
          </p:cNvSpPr>
          <p:nvPr>
            <p:ph type="sldNum" sz="quarter" idx="12"/>
          </p:nvPr>
        </p:nvSpPr>
        <p:spPr>
          <a:xfrm>
            <a:off x="7978755" y="6383338"/>
            <a:ext cx="642730" cy="474662"/>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fld id="{218B9C4F-B695-C54C-924B-61748EE6A7C5}" type="slidenum">
              <a:rPr lang="en-US" smtClean="0"/>
              <a:pPr/>
              <a:t>‹#›</a:t>
            </a:fld>
            <a:endParaRPr lang="en-US" dirty="0"/>
          </a:p>
        </p:txBody>
      </p:sp>
      <p:sp>
        <p:nvSpPr>
          <p:cNvPr id="7" name="TextBox 6"/>
          <p:cNvSpPr txBox="1"/>
          <p:nvPr userDrawn="1"/>
        </p:nvSpPr>
        <p:spPr>
          <a:xfrm>
            <a:off x="482444" y="6500725"/>
            <a:ext cx="5082363" cy="261610"/>
          </a:xfrm>
          <a:prstGeom prst="rect">
            <a:avLst/>
          </a:prstGeom>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100" dirty="0" smtClean="0">
                <a:latin typeface="Verdana" panose="020B0604030504040204" pitchFamily="34" charset="0"/>
                <a:ea typeface="Verdana" panose="020B0604030504040204" pitchFamily="34" charset="0"/>
                <a:cs typeface="Verdana" panose="020B0604030504040204" pitchFamily="34" charset="0"/>
              </a:rPr>
              <a:t>Libraries</a:t>
            </a:r>
            <a:r>
              <a:rPr lang="en-NZ" sz="1100" baseline="0" dirty="0" smtClean="0">
                <a:latin typeface="Verdana" panose="020B0604030504040204" pitchFamily="34" charset="0"/>
                <a:ea typeface="Verdana" panose="020B0604030504040204" pitchFamily="34" charset="0"/>
                <a:cs typeface="Verdana" panose="020B0604030504040204" pitchFamily="34" charset="0"/>
              </a:rPr>
              <a:t> and Learning Services | </a:t>
            </a:r>
            <a:r>
              <a:rPr lang="en-NZ" sz="1100" baseline="0" dirty="0" err="1" smtClean="0">
                <a:latin typeface="Verdana" panose="020B0604030504040204" pitchFamily="34" charset="0"/>
                <a:ea typeface="Verdana" panose="020B0604030504040204" pitchFamily="34" charset="0"/>
                <a:cs typeface="Verdana" panose="020B0604030504040204" pitchFamily="34" charset="0"/>
              </a:rPr>
              <a:t>Te</a:t>
            </a:r>
            <a:r>
              <a:rPr lang="en-NZ" sz="1100" baseline="0" dirty="0" smtClean="0">
                <a:latin typeface="Verdana" panose="020B0604030504040204" pitchFamily="34" charset="0"/>
                <a:ea typeface="Verdana" panose="020B0604030504040204" pitchFamily="34" charset="0"/>
                <a:cs typeface="Verdana" panose="020B0604030504040204" pitchFamily="34" charset="0"/>
              </a:rPr>
              <a:t> Tumu </a:t>
            </a:r>
            <a:r>
              <a:rPr lang="en-NZ" sz="1100" baseline="0" dirty="0" err="1" smtClean="0">
                <a:latin typeface="Verdana" panose="020B0604030504040204" pitchFamily="34" charset="0"/>
                <a:ea typeface="Verdana" panose="020B0604030504040204" pitchFamily="34" charset="0"/>
                <a:cs typeface="Verdana" panose="020B0604030504040204" pitchFamily="34" charset="0"/>
              </a:rPr>
              <a:t>Herenga</a:t>
            </a:r>
            <a:endParaRPr lang="en-NZ" sz="1100"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10" name="Straight Connector 9"/>
          <p:cNvCxnSpPr/>
          <p:nvPr userDrawn="1"/>
        </p:nvCxnSpPr>
        <p:spPr>
          <a:xfrm>
            <a:off x="403979" y="6431899"/>
            <a:ext cx="8310685" cy="0"/>
          </a:xfrm>
          <a:prstGeom prst="line">
            <a:avLst/>
          </a:prstGeom>
          <a:ln w="9525">
            <a:solidFill>
              <a:srgbClr val="009A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3431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B Text and multiple picture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767013" y="1245262"/>
            <a:ext cx="3096000" cy="2934852"/>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r>
              <a:rPr lang="en-US" smtClean="0"/>
              <a:t>Click icon to add picture</a:t>
            </a:r>
            <a:endParaRPr lang="en-US" dirty="0"/>
          </a:p>
        </p:txBody>
      </p:sp>
      <p:sp>
        <p:nvSpPr>
          <p:cNvPr id="5" name="Picture Placeholder 8"/>
          <p:cNvSpPr>
            <a:spLocks noGrp="1"/>
          </p:cNvSpPr>
          <p:nvPr>
            <p:ph type="pic" sz="quarter" idx="12"/>
          </p:nvPr>
        </p:nvSpPr>
        <p:spPr>
          <a:xfrm>
            <a:off x="5767013" y="4381995"/>
            <a:ext cx="1439998" cy="1911925"/>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r>
              <a:rPr lang="en-US" smtClean="0"/>
              <a:t>Click icon to add picture</a:t>
            </a:r>
            <a:endParaRPr lang="en-US" dirty="0"/>
          </a:p>
        </p:txBody>
      </p:sp>
      <p:sp>
        <p:nvSpPr>
          <p:cNvPr id="6" name="Picture Placeholder 8"/>
          <p:cNvSpPr>
            <a:spLocks noGrp="1"/>
          </p:cNvSpPr>
          <p:nvPr>
            <p:ph type="pic" sz="quarter" idx="13"/>
          </p:nvPr>
        </p:nvSpPr>
        <p:spPr>
          <a:xfrm>
            <a:off x="7423015" y="4381994"/>
            <a:ext cx="1439998" cy="1911925"/>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r>
              <a:rPr lang="en-US" smtClean="0"/>
              <a:t>Click icon to add picture</a:t>
            </a:r>
            <a:endParaRPr lang="en-US" dirty="0"/>
          </a:p>
        </p:txBody>
      </p:sp>
      <p:sp>
        <p:nvSpPr>
          <p:cNvPr id="8" name="Text Placeholder 4"/>
          <p:cNvSpPr>
            <a:spLocks noGrp="1"/>
          </p:cNvSpPr>
          <p:nvPr>
            <p:ph type="body" sz="quarter" idx="10" hasCustomPrompt="1"/>
          </p:nvPr>
        </p:nvSpPr>
        <p:spPr>
          <a:xfrm>
            <a:off x="523486" y="1901360"/>
            <a:ext cx="4951039" cy="4392561"/>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10" name="Title 8"/>
          <p:cNvSpPr>
            <a:spLocks noGrp="1"/>
          </p:cNvSpPr>
          <p:nvPr>
            <p:ph type="title" hasCustomPrompt="1"/>
          </p:nvPr>
        </p:nvSpPr>
        <p:spPr>
          <a:xfrm>
            <a:off x="523487" y="268883"/>
            <a:ext cx="4951038" cy="1393662"/>
          </a:xfrm>
          <a:prstGeom prst="rect">
            <a:avLst/>
          </a:prstGeom>
        </p:spPr>
        <p:txBody>
          <a:bodyPr vert="horz"/>
          <a:lstStyle>
            <a:lvl1pPr algn="l">
              <a:defRPr sz="4400" b="1" i="0">
                <a:solidFill>
                  <a:srgbClr val="009AC7"/>
                </a:solidFill>
                <a:latin typeface="Verdana"/>
                <a:cs typeface="Verdana"/>
              </a:defRPr>
            </a:lvl1pPr>
          </a:lstStyle>
          <a:p>
            <a:r>
              <a:rPr lang="en-AU" sz="3600" dirty="0" smtClean="0">
                <a:solidFill>
                  <a:srgbClr val="009AC7"/>
                </a:solidFill>
              </a:rPr>
              <a:t>Heading (Verdana Bold)</a:t>
            </a:r>
            <a:endParaRPr lang="en-US" sz="3600" dirty="0">
              <a:solidFill>
                <a:srgbClr val="009AC7"/>
              </a:solidFill>
            </a:endParaRPr>
          </a:p>
        </p:txBody>
      </p:sp>
      <p:pic>
        <p:nvPicPr>
          <p:cNvPr id="12" name="Picture 11" descr="UOA-LC-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029" y="271463"/>
            <a:ext cx="1851396" cy="612000"/>
          </a:xfrm>
          <a:prstGeom prst="rect">
            <a:avLst/>
          </a:prstGeom>
        </p:spPr>
      </p:pic>
      <p:sp>
        <p:nvSpPr>
          <p:cNvPr id="13" name="Slide Number Placeholder 1"/>
          <p:cNvSpPr>
            <a:spLocks noGrp="1"/>
          </p:cNvSpPr>
          <p:nvPr>
            <p:ph type="sldNum" sz="quarter" idx="14"/>
          </p:nvPr>
        </p:nvSpPr>
        <p:spPr>
          <a:xfrm>
            <a:off x="7978755" y="6383338"/>
            <a:ext cx="642730" cy="474662"/>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fld id="{218B9C4F-B695-C54C-924B-61748EE6A7C5}" type="slidenum">
              <a:rPr lang="en-US" smtClean="0"/>
              <a:pPr/>
              <a:t>‹#›</a:t>
            </a:fld>
            <a:endParaRPr lang="en-US" dirty="0"/>
          </a:p>
        </p:txBody>
      </p:sp>
      <p:sp>
        <p:nvSpPr>
          <p:cNvPr id="11" name="TextBox 10"/>
          <p:cNvSpPr txBox="1"/>
          <p:nvPr userDrawn="1"/>
        </p:nvSpPr>
        <p:spPr>
          <a:xfrm>
            <a:off x="482444" y="6500725"/>
            <a:ext cx="5082363" cy="261610"/>
          </a:xfrm>
          <a:prstGeom prst="rect">
            <a:avLst/>
          </a:prstGeom>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100" dirty="0" smtClean="0">
                <a:latin typeface="Verdana" panose="020B0604030504040204" pitchFamily="34" charset="0"/>
                <a:ea typeface="Verdana" panose="020B0604030504040204" pitchFamily="34" charset="0"/>
                <a:cs typeface="Verdana" panose="020B0604030504040204" pitchFamily="34" charset="0"/>
              </a:rPr>
              <a:t>Libraries</a:t>
            </a:r>
            <a:r>
              <a:rPr lang="en-NZ" sz="1100" baseline="0" dirty="0" smtClean="0">
                <a:latin typeface="Verdana" panose="020B0604030504040204" pitchFamily="34" charset="0"/>
                <a:ea typeface="Verdana" panose="020B0604030504040204" pitchFamily="34" charset="0"/>
                <a:cs typeface="Verdana" panose="020B0604030504040204" pitchFamily="34" charset="0"/>
              </a:rPr>
              <a:t> and Learning Services | </a:t>
            </a:r>
            <a:r>
              <a:rPr lang="en-NZ" sz="1100" baseline="0" dirty="0" err="1" smtClean="0">
                <a:latin typeface="Verdana" panose="020B0604030504040204" pitchFamily="34" charset="0"/>
                <a:ea typeface="Verdana" panose="020B0604030504040204" pitchFamily="34" charset="0"/>
                <a:cs typeface="Verdana" panose="020B0604030504040204" pitchFamily="34" charset="0"/>
              </a:rPr>
              <a:t>Te</a:t>
            </a:r>
            <a:r>
              <a:rPr lang="en-NZ" sz="1100" baseline="0" dirty="0" smtClean="0">
                <a:latin typeface="Verdana" panose="020B0604030504040204" pitchFamily="34" charset="0"/>
                <a:ea typeface="Verdana" panose="020B0604030504040204" pitchFamily="34" charset="0"/>
                <a:cs typeface="Verdana" panose="020B0604030504040204" pitchFamily="34" charset="0"/>
              </a:rPr>
              <a:t> Tumu </a:t>
            </a:r>
            <a:r>
              <a:rPr lang="en-NZ" sz="1100" baseline="0" dirty="0" err="1" smtClean="0">
                <a:latin typeface="Verdana" panose="020B0604030504040204" pitchFamily="34" charset="0"/>
                <a:ea typeface="Verdana" panose="020B0604030504040204" pitchFamily="34" charset="0"/>
                <a:cs typeface="Verdana" panose="020B0604030504040204" pitchFamily="34" charset="0"/>
              </a:rPr>
              <a:t>Herenga</a:t>
            </a:r>
            <a:endParaRPr lang="en-NZ" sz="1100"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14" name="Straight Connector 13"/>
          <p:cNvCxnSpPr/>
          <p:nvPr userDrawn="1"/>
        </p:nvCxnSpPr>
        <p:spPr>
          <a:xfrm>
            <a:off x="403979" y="6431899"/>
            <a:ext cx="8310685" cy="0"/>
          </a:xfrm>
          <a:prstGeom prst="line">
            <a:avLst/>
          </a:prstGeom>
          <a:ln w="9525">
            <a:solidFill>
              <a:srgbClr val="009A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015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B Full pictur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60401" y="1245261"/>
            <a:ext cx="7925460" cy="492990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r>
              <a:rPr lang="en-US" smtClean="0"/>
              <a:t>Click icon to add picture</a:t>
            </a:r>
            <a:endParaRPr lang="en-US" dirty="0"/>
          </a:p>
        </p:txBody>
      </p:sp>
      <p:pic>
        <p:nvPicPr>
          <p:cNvPr id="4" name="Picture 3" descr="UOA-LC-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029" y="271463"/>
            <a:ext cx="1851396" cy="612000"/>
          </a:xfrm>
          <a:prstGeom prst="rect">
            <a:avLst/>
          </a:prstGeom>
        </p:spPr>
      </p:pic>
      <p:sp>
        <p:nvSpPr>
          <p:cNvPr id="5" name="Slide Number Placeholder 1"/>
          <p:cNvSpPr>
            <a:spLocks noGrp="1"/>
          </p:cNvSpPr>
          <p:nvPr>
            <p:ph type="sldNum" sz="quarter" idx="12"/>
          </p:nvPr>
        </p:nvSpPr>
        <p:spPr>
          <a:xfrm>
            <a:off x="7978755" y="6383338"/>
            <a:ext cx="642730" cy="474662"/>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fld id="{218B9C4F-B695-C54C-924B-61748EE6A7C5}" type="slidenum">
              <a:rPr lang="en-US" smtClean="0"/>
              <a:pPr/>
              <a:t>‹#›</a:t>
            </a:fld>
            <a:endParaRPr lang="en-US" dirty="0"/>
          </a:p>
        </p:txBody>
      </p:sp>
      <p:sp>
        <p:nvSpPr>
          <p:cNvPr id="6" name="TextBox 5"/>
          <p:cNvSpPr txBox="1"/>
          <p:nvPr userDrawn="1"/>
        </p:nvSpPr>
        <p:spPr>
          <a:xfrm>
            <a:off x="482444" y="6500725"/>
            <a:ext cx="5082363" cy="261610"/>
          </a:xfrm>
          <a:prstGeom prst="rect">
            <a:avLst/>
          </a:prstGeom>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100" dirty="0" smtClean="0">
                <a:latin typeface="Verdana" panose="020B0604030504040204" pitchFamily="34" charset="0"/>
                <a:ea typeface="Verdana" panose="020B0604030504040204" pitchFamily="34" charset="0"/>
                <a:cs typeface="Verdana" panose="020B0604030504040204" pitchFamily="34" charset="0"/>
              </a:rPr>
              <a:t>Libraries</a:t>
            </a:r>
            <a:r>
              <a:rPr lang="en-NZ" sz="1100" baseline="0" dirty="0" smtClean="0">
                <a:latin typeface="Verdana" panose="020B0604030504040204" pitchFamily="34" charset="0"/>
                <a:ea typeface="Verdana" panose="020B0604030504040204" pitchFamily="34" charset="0"/>
                <a:cs typeface="Verdana" panose="020B0604030504040204" pitchFamily="34" charset="0"/>
              </a:rPr>
              <a:t> and Learning Services | </a:t>
            </a:r>
            <a:r>
              <a:rPr lang="en-NZ" sz="1100" baseline="0" dirty="0" err="1" smtClean="0">
                <a:latin typeface="Verdana" panose="020B0604030504040204" pitchFamily="34" charset="0"/>
                <a:ea typeface="Verdana" panose="020B0604030504040204" pitchFamily="34" charset="0"/>
                <a:cs typeface="Verdana" panose="020B0604030504040204" pitchFamily="34" charset="0"/>
              </a:rPr>
              <a:t>Te</a:t>
            </a:r>
            <a:r>
              <a:rPr lang="en-NZ" sz="1100" baseline="0" dirty="0" smtClean="0">
                <a:latin typeface="Verdana" panose="020B0604030504040204" pitchFamily="34" charset="0"/>
                <a:ea typeface="Verdana" panose="020B0604030504040204" pitchFamily="34" charset="0"/>
                <a:cs typeface="Verdana" panose="020B0604030504040204" pitchFamily="34" charset="0"/>
              </a:rPr>
              <a:t> Tumu </a:t>
            </a:r>
            <a:r>
              <a:rPr lang="en-NZ" sz="1100" baseline="0" dirty="0" err="1" smtClean="0">
                <a:latin typeface="Verdana" panose="020B0604030504040204" pitchFamily="34" charset="0"/>
                <a:ea typeface="Verdana" panose="020B0604030504040204" pitchFamily="34" charset="0"/>
                <a:cs typeface="Verdana" panose="020B0604030504040204" pitchFamily="34" charset="0"/>
              </a:rPr>
              <a:t>Herenga</a:t>
            </a:r>
            <a:endParaRPr lang="en-NZ" sz="1100"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6"/>
          <p:cNvCxnSpPr/>
          <p:nvPr userDrawn="1"/>
        </p:nvCxnSpPr>
        <p:spPr>
          <a:xfrm>
            <a:off x="403979" y="6431899"/>
            <a:ext cx="8310685" cy="0"/>
          </a:xfrm>
          <a:prstGeom prst="line">
            <a:avLst/>
          </a:prstGeom>
          <a:ln w="9525">
            <a:solidFill>
              <a:srgbClr val="009A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589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A Full picture">
    <p:spTree>
      <p:nvGrpSpPr>
        <p:cNvPr id="1" name=""/>
        <p:cNvGrpSpPr/>
        <p:nvPr/>
      </p:nvGrpSpPr>
      <p:grpSpPr>
        <a:xfrm>
          <a:off x="0" y="0"/>
          <a:ext cx="0" cy="0"/>
          <a:chOff x="0" y="0"/>
          <a:chExt cx="0" cy="0"/>
        </a:xfrm>
      </p:grpSpPr>
      <p:sp>
        <p:nvSpPr>
          <p:cNvPr id="5" name="Slide Number Placeholder 1"/>
          <p:cNvSpPr>
            <a:spLocks noGrp="1"/>
          </p:cNvSpPr>
          <p:nvPr>
            <p:ph type="sldNum" sz="quarter" idx="11"/>
          </p:nvPr>
        </p:nvSpPr>
        <p:spPr>
          <a:xfrm>
            <a:off x="7978755" y="6383338"/>
            <a:ext cx="642730" cy="474662"/>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fld id="{218B9C4F-B695-C54C-924B-61748EE6A7C5}" type="slidenum">
              <a:rPr lang="en-US" smtClean="0"/>
              <a:pPr/>
              <a:t>‹#›</a:t>
            </a:fld>
            <a:endParaRPr lang="en-US" dirty="0"/>
          </a:p>
        </p:txBody>
      </p:sp>
      <p:sp>
        <p:nvSpPr>
          <p:cNvPr id="3" name="TextBox 2"/>
          <p:cNvSpPr txBox="1"/>
          <p:nvPr userDrawn="1"/>
        </p:nvSpPr>
        <p:spPr>
          <a:xfrm>
            <a:off x="482444" y="6500725"/>
            <a:ext cx="5082363" cy="261610"/>
          </a:xfrm>
          <a:prstGeom prst="rect">
            <a:avLst/>
          </a:prstGeom>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100" dirty="0" smtClean="0">
                <a:latin typeface="Verdana" panose="020B0604030504040204" pitchFamily="34" charset="0"/>
                <a:ea typeface="Verdana" panose="020B0604030504040204" pitchFamily="34" charset="0"/>
                <a:cs typeface="Verdana" panose="020B0604030504040204" pitchFamily="34" charset="0"/>
              </a:rPr>
              <a:t>Libraries</a:t>
            </a:r>
            <a:r>
              <a:rPr lang="en-NZ" sz="1100" baseline="0" dirty="0" smtClean="0">
                <a:latin typeface="Verdana" panose="020B0604030504040204" pitchFamily="34" charset="0"/>
                <a:ea typeface="Verdana" panose="020B0604030504040204" pitchFamily="34" charset="0"/>
                <a:cs typeface="Verdana" panose="020B0604030504040204" pitchFamily="34" charset="0"/>
              </a:rPr>
              <a:t> and Learning Services | </a:t>
            </a:r>
            <a:r>
              <a:rPr lang="en-NZ" sz="1100" baseline="0" dirty="0" err="1" smtClean="0">
                <a:latin typeface="Verdana" panose="020B0604030504040204" pitchFamily="34" charset="0"/>
                <a:ea typeface="Verdana" panose="020B0604030504040204" pitchFamily="34" charset="0"/>
                <a:cs typeface="Verdana" panose="020B0604030504040204" pitchFamily="34" charset="0"/>
              </a:rPr>
              <a:t>Te</a:t>
            </a:r>
            <a:r>
              <a:rPr lang="en-NZ" sz="1100" baseline="0" dirty="0" smtClean="0">
                <a:latin typeface="Verdana" panose="020B0604030504040204" pitchFamily="34" charset="0"/>
                <a:ea typeface="Verdana" panose="020B0604030504040204" pitchFamily="34" charset="0"/>
                <a:cs typeface="Verdana" panose="020B0604030504040204" pitchFamily="34" charset="0"/>
              </a:rPr>
              <a:t> Tumu </a:t>
            </a:r>
            <a:r>
              <a:rPr lang="en-NZ" sz="1100" baseline="0" dirty="0" err="1" smtClean="0">
                <a:latin typeface="Verdana" panose="020B0604030504040204" pitchFamily="34" charset="0"/>
                <a:ea typeface="Verdana" panose="020B0604030504040204" pitchFamily="34" charset="0"/>
                <a:cs typeface="Verdana" panose="020B0604030504040204" pitchFamily="34" charset="0"/>
              </a:rPr>
              <a:t>Herenga</a:t>
            </a:r>
            <a:endParaRPr lang="en-NZ" sz="1100"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4" name="Straight Connector 3"/>
          <p:cNvCxnSpPr/>
          <p:nvPr userDrawn="1"/>
        </p:nvCxnSpPr>
        <p:spPr>
          <a:xfrm>
            <a:off x="403979" y="6431899"/>
            <a:ext cx="8310685" cy="0"/>
          </a:xfrm>
          <a:prstGeom prst="line">
            <a:avLst/>
          </a:prstGeom>
          <a:ln w="9525">
            <a:solidFill>
              <a:srgbClr val="009A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505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25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 End Slide">
    <p:bg>
      <p:bgPr>
        <a:solidFill>
          <a:srgbClr val="00467F"/>
        </a:solidFill>
        <a:effectLst/>
      </p:bgPr>
    </p:bg>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677863" y="2281237"/>
            <a:ext cx="8027987" cy="3179763"/>
          </a:xfrm>
          <a:prstGeom prst="rect">
            <a:avLst/>
          </a:prstGeom>
        </p:spPr>
        <p:txBody>
          <a:bodyPr vert="horz" anchor="b"/>
          <a:lstStyle>
            <a:lvl1pPr marL="0" indent="0">
              <a:buFontTx/>
              <a:buNone/>
              <a:defRPr sz="1800">
                <a:solidFill>
                  <a:schemeClr val="bg1"/>
                </a:solidFill>
                <a:latin typeface="Verdana"/>
              </a:defRPr>
            </a:lvl1pPr>
          </a:lstStyle>
          <a:p>
            <a:pPr lvl="0"/>
            <a:r>
              <a:rPr lang="en-US" smtClean="0"/>
              <a:t>Edit Master text styles</a:t>
            </a:r>
          </a:p>
        </p:txBody>
      </p:sp>
      <p:pic>
        <p:nvPicPr>
          <p:cNvPr id="26" name="Picture 25" descr="UOA-L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9851" y="427038"/>
            <a:ext cx="3095999" cy="1023416"/>
          </a:xfrm>
          <a:prstGeom prst="rect">
            <a:avLst/>
          </a:prstGeom>
        </p:spPr>
      </p:pic>
    </p:spTree>
    <p:extLst>
      <p:ext uri="{BB962C8B-B14F-4D97-AF65-F5344CB8AC3E}">
        <p14:creationId xmlns:p14="http://schemas.microsoft.com/office/powerpoint/2010/main" val="11435624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9919969" y="1758348"/>
            <a:ext cx="914400" cy="914400"/>
          </a:xfrm>
          <a:prstGeom prst="rect">
            <a:avLst/>
          </a:prstGeom>
        </p:spPr>
        <p:txBody>
          <a:bodyPr wrap="none" rtlCol="0" anchor="t">
            <a:normAutofit/>
          </a:bodyPr>
          <a:lstStyle/>
          <a:p>
            <a:endParaRPr lang="en-US" dirty="0" err="1" smtClean="0"/>
          </a:p>
        </p:txBody>
      </p:sp>
    </p:spTree>
    <p:extLst>
      <p:ext uri="{BB962C8B-B14F-4D97-AF65-F5344CB8AC3E}">
        <p14:creationId xmlns:p14="http://schemas.microsoft.com/office/powerpoint/2010/main" val="24040039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6" r:id="rId4"/>
    <p:sldLayoutId id="2147483659" r:id="rId5"/>
    <p:sldLayoutId id="2147483658" r:id="rId6"/>
    <p:sldLayoutId id="2147483661" r:id="rId7"/>
    <p:sldLayoutId id="2147483660" r:id="rId8"/>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7608/k6.auckland.9809981.v1"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doi.org/10.17608/k6.auckland.9750971.v3" TargetMode="External"/><Relationship Id="rId4" Type="http://schemas.openxmlformats.org/officeDocument/2006/relationships/hyperlink" Target="https://doi.org/10.17608/k6.auckland.9750944.v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scimagojr.com/index.php" TargetMode="External"/><Relationship Id="rId7" Type="http://schemas.openxmlformats.org/officeDocument/2006/relationships/hyperlink" Target="https://opensyllabus.org/"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www.library.auckland.ac.nz/guides/track-your-impact/journal" TargetMode="External"/><Relationship Id="rId5" Type="http://schemas.openxmlformats.org/officeDocument/2006/relationships/hyperlink" Target="https://www.library.auckland.ac.nz/guides/track-your-impact" TargetMode="External"/><Relationship Id="rId4" Type="http://schemas.openxmlformats.org/officeDocument/2006/relationships/hyperlink" Target="https://dbh.nsd.uib.no/publiseringskanaler/erihplu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altmetric.com/explorer/highlights"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researchassessment.fbk.eu/quartile_score" TargetMode="External"/><Relationship Id="rId5" Type="http://schemas.openxmlformats.org/officeDocument/2006/relationships/hyperlink" Target="https://www.library.auckland.ac.nz/guides/track-your-impact/book" TargetMode="External"/><Relationship Id="rId4" Type="http://schemas.openxmlformats.org/officeDocument/2006/relationships/hyperlink" Target="https://www.library.auckland.ac.nz/guides/track-your-impact/cita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896" y="1404362"/>
            <a:ext cx="8027984" cy="1309217"/>
          </a:xfrm>
        </p:spPr>
        <p:txBody>
          <a:bodyPr/>
          <a:lstStyle/>
          <a:p>
            <a:r>
              <a:rPr lang="en-US" dirty="0" smtClean="0"/>
              <a:t>Reporting publication quality</a:t>
            </a:r>
            <a:br>
              <a:rPr lang="en-US" dirty="0" smtClean="0"/>
            </a:br>
            <a:endParaRPr lang="en-US" dirty="0"/>
          </a:p>
        </p:txBody>
      </p:sp>
      <p:sp>
        <p:nvSpPr>
          <p:cNvPr id="7" name="Text Placeholder 6"/>
          <p:cNvSpPr>
            <a:spLocks noGrp="1"/>
          </p:cNvSpPr>
          <p:nvPr>
            <p:ph type="body" sz="quarter" idx="10"/>
          </p:nvPr>
        </p:nvSpPr>
        <p:spPr>
          <a:xfrm>
            <a:off x="348761" y="2681623"/>
            <a:ext cx="8027987" cy="591245"/>
          </a:xfrm>
        </p:spPr>
        <p:txBody>
          <a:bodyPr/>
          <a:lstStyle/>
          <a:p>
            <a:r>
              <a:rPr lang="en-US" dirty="0" smtClean="0"/>
              <a:t>Faculty of Creative Arts and Industries</a:t>
            </a:r>
          </a:p>
          <a:p>
            <a:endParaRPr lang="en-US" dirty="0"/>
          </a:p>
          <a:p>
            <a:endParaRPr lang="en-US" sz="2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1" y="3227419"/>
            <a:ext cx="8096250" cy="2200275"/>
          </a:xfrm>
          <a:prstGeom prst="rect">
            <a:avLst/>
          </a:prstGeom>
        </p:spPr>
      </p:pic>
      <p:sp>
        <p:nvSpPr>
          <p:cNvPr id="4" name="TextBox 3"/>
          <p:cNvSpPr txBox="1"/>
          <p:nvPr/>
        </p:nvSpPr>
        <p:spPr>
          <a:xfrm>
            <a:off x="4503175" y="5427694"/>
            <a:ext cx="4129548" cy="253916"/>
          </a:xfrm>
          <a:prstGeom prst="rect">
            <a:avLst/>
          </a:prstGeom>
        </p:spPr>
        <p:txBody>
          <a:bodyPr vert="horz" wrap="square" rtlCol="0">
            <a:spAutoFit/>
          </a:bodyPr>
          <a:lstStyle/>
          <a:p>
            <a:r>
              <a:rPr lang="en-US" sz="1050" i="1" dirty="0" smtClean="0">
                <a:solidFill>
                  <a:schemeClr val="bg1"/>
                </a:solidFill>
              </a:rPr>
              <a:t>Drawbridge, J. (1983) City [Mural], University of Auckland Art Collection</a:t>
            </a:r>
            <a:endParaRPr lang="en-NZ" sz="1050" i="1" dirty="0" smtClean="0">
              <a:solidFill>
                <a:schemeClr val="bg1"/>
              </a:solidFill>
            </a:endParaRPr>
          </a:p>
        </p:txBody>
      </p:sp>
    </p:spTree>
    <p:extLst>
      <p:ext uri="{BB962C8B-B14F-4D97-AF65-F5344CB8AC3E}">
        <p14:creationId xmlns:p14="http://schemas.microsoft.com/office/powerpoint/2010/main" val="1254738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3486" y="268883"/>
            <a:ext cx="5995647" cy="1129611"/>
          </a:xfrm>
        </p:spPr>
        <p:txBody>
          <a:bodyPr/>
          <a:lstStyle/>
          <a:p>
            <a:r>
              <a:rPr lang="en-US" sz="3200" dirty="0" smtClean="0"/>
              <a:t>SCImago</a:t>
            </a:r>
            <a:br>
              <a:rPr lang="en-US" sz="3200" dirty="0" smtClean="0"/>
            </a:br>
            <a:r>
              <a:rPr lang="en-US" sz="3200" dirty="0" smtClean="0"/>
              <a:t>Journal &amp; Country Rank</a:t>
            </a:r>
            <a:endParaRPr lang="en-NZ" sz="3200" dirty="0"/>
          </a:p>
        </p:txBody>
      </p:sp>
      <p:pic>
        <p:nvPicPr>
          <p:cNvPr id="7" name="Picture 6"/>
          <p:cNvPicPr>
            <a:picLocks noChangeAspect="1"/>
          </p:cNvPicPr>
          <p:nvPr/>
        </p:nvPicPr>
        <p:blipFill>
          <a:blip r:embed="rId3"/>
          <a:stretch>
            <a:fillRect/>
          </a:stretch>
        </p:blipFill>
        <p:spPr>
          <a:xfrm>
            <a:off x="1520386" y="1577470"/>
            <a:ext cx="5482983" cy="2021348"/>
          </a:xfrm>
          <a:prstGeom prst="rect">
            <a:avLst/>
          </a:prstGeom>
        </p:spPr>
      </p:pic>
      <p:sp>
        <p:nvSpPr>
          <p:cNvPr id="9" name="Down Arrow 8"/>
          <p:cNvSpPr/>
          <p:nvPr/>
        </p:nvSpPr>
        <p:spPr>
          <a:xfrm>
            <a:off x="3892446" y="2058839"/>
            <a:ext cx="333487" cy="611369"/>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TextBox 12"/>
          <p:cNvSpPr txBox="1"/>
          <p:nvPr/>
        </p:nvSpPr>
        <p:spPr>
          <a:xfrm>
            <a:off x="274320" y="3757458"/>
            <a:ext cx="1086522" cy="523220"/>
          </a:xfrm>
          <a:prstGeom prst="rect">
            <a:avLst/>
          </a:prstGeom>
        </p:spPr>
        <p:txBody>
          <a:bodyPr vert="horz" wrap="square" rtlCol="0">
            <a:spAutoFit/>
          </a:bodyPr>
          <a:lstStyle/>
          <a:p>
            <a:r>
              <a:rPr lang="en-US" sz="2800" i="1" dirty="0" smtClean="0">
                <a:solidFill>
                  <a:srgbClr val="00B050"/>
                </a:solidFill>
              </a:rPr>
              <a:t>Step 2</a:t>
            </a:r>
            <a:endParaRPr lang="en-NZ" sz="2800" i="1" dirty="0" smtClean="0">
              <a:solidFill>
                <a:srgbClr val="00B050"/>
              </a:solidFill>
            </a:endParaRPr>
          </a:p>
        </p:txBody>
      </p:sp>
      <p:sp>
        <p:nvSpPr>
          <p:cNvPr id="14" name="TextBox 13"/>
          <p:cNvSpPr txBox="1"/>
          <p:nvPr/>
        </p:nvSpPr>
        <p:spPr>
          <a:xfrm>
            <a:off x="231289" y="1548624"/>
            <a:ext cx="1129553" cy="523220"/>
          </a:xfrm>
          <a:prstGeom prst="rect">
            <a:avLst/>
          </a:prstGeom>
        </p:spPr>
        <p:txBody>
          <a:bodyPr vert="horz" wrap="square" rtlCol="0">
            <a:spAutoFit/>
          </a:bodyPr>
          <a:lstStyle/>
          <a:p>
            <a:r>
              <a:rPr lang="en-US" sz="2800" i="1" dirty="0" smtClean="0">
                <a:solidFill>
                  <a:srgbClr val="00B050"/>
                </a:solidFill>
              </a:rPr>
              <a:t>Step 1</a:t>
            </a:r>
            <a:endParaRPr lang="en-NZ" sz="2800" i="1" dirty="0" smtClean="0">
              <a:solidFill>
                <a:srgbClr val="00B050"/>
              </a:solidFill>
            </a:endParaRPr>
          </a:p>
        </p:txBody>
      </p:sp>
      <p:pic>
        <p:nvPicPr>
          <p:cNvPr id="19" name="Picture 18"/>
          <p:cNvPicPr>
            <a:picLocks noChangeAspect="1"/>
          </p:cNvPicPr>
          <p:nvPr/>
        </p:nvPicPr>
        <p:blipFill>
          <a:blip r:embed="rId4"/>
          <a:stretch>
            <a:fillRect/>
          </a:stretch>
        </p:blipFill>
        <p:spPr>
          <a:xfrm>
            <a:off x="316818" y="5059741"/>
            <a:ext cx="8396875" cy="275111"/>
          </a:xfrm>
          <a:prstGeom prst="rect">
            <a:avLst/>
          </a:prstGeom>
        </p:spPr>
      </p:pic>
      <p:pic>
        <p:nvPicPr>
          <p:cNvPr id="20" name="Picture 19"/>
          <p:cNvPicPr>
            <a:picLocks noChangeAspect="1"/>
          </p:cNvPicPr>
          <p:nvPr/>
        </p:nvPicPr>
        <p:blipFill>
          <a:blip r:embed="rId5"/>
          <a:stretch>
            <a:fillRect/>
          </a:stretch>
        </p:blipFill>
        <p:spPr>
          <a:xfrm>
            <a:off x="274320" y="5421379"/>
            <a:ext cx="5115261" cy="412313"/>
          </a:xfrm>
          <a:prstGeom prst="rect">
            <a:avLst/>
          </a:prstGeom>
        </p:spPr>
      </p:pic>
      <p:sp>
        <p:nvSpPr>
          <p:cNvPr id="21" name="Up Arrow 20"/>
          <p:cNvSpPr/>
          <p:nvPr/>
        </p:nvSpPr>
        <p:spPr>
          <a:xfrm>
            <a:off x="7003369" y="5304805"/>
            <a:ext cx="311972" cy="528887"/>
          </a:xfrm>
          <a:prstGeom prst="up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pic>
        <p:nvPicPr>
          <p:cNvPr id="23" name="Picture 22"/>
          <p:cNvPicPr>
            <a:picLocks noChangeAspect="1"/>
          </p:cNvPicPr>
          <p:nvPr/>
        </p:nvPicPr>
        <p:blipFill>
          <a:blip r:embed="rId6"/>
          <a:stretch>
            <a:fillRect/>
          </a:stretch>
        </p:blipFill>
        <p:spPr>
          <a:xfrm>
            <a:off x="274320" y="4325595"/>
            <a:ext cx="6166238" cy="637464"/>
          </a:xfrm>
          <a:prstGeom prst="rect">
            <a:avLst/>
          </a:prstGeom>
        </p:spPr>
      </p:pic>
      <p:sp>
        <p:nvSpPr>
          <p:cNvPr id="24" name="TextBox 23"/>
          <p:cNvSpPr txBox="1"/>
          <p:nvPr/>
        </p:nvSpPr>
        <p:spPr>
          <a:xfrm>
            <a:off x="6358049" y="4634660"/>
            <a:ext cx="1301396" cy="338554"/>
          </a:xfrm>
          <a:prstGeom prst="rect">
            <a:avLst/>
          </a:prstGeom>
        </p:spPr>
        <p:txBody>
          <a:bodyPr vert="horz" wrap="square" rtlCol="0">
            <a:spAutoFit/>
          </a:bodyPr>
          <a:lstStyle/>
          <a:p>
            <a:r>
              <a:rPr lang="en-US" sz="1600" i="1" dirty="0" smtClean="0">
                <a:solidFill>
                  <a:schemeClr val="tx1">
                    <a:lumMod val="50000"/>
                    <a:lumOff val="50000"/>
                  </a:schemeClr>
                </a:solidFill>
              </a:rPr>
              <a:t>…etc…etc…</a:t>
            </a:r>
            <a:endParaRPr lang="en-NZ" sz="1600" i="1" dirty="0" smtClean="0">
              <a:solidFill>
                <a:schemeClr val="tx1">
                  <a:lumMod val="50000"/>
                  <a:lumOff val="50000"/>
                </a:schemeClr>
              </a:solidFill>
            </a:endParaRPr>
          </a:p>
        </p:txBody>
      </p:sp>
      <p:sp>
        <p:nvSpPr>
          <p:cNvPr id="25" name="TextBox 24"/>
          <p:cNvSpPr txBox="1"/>
          <p:nvPr/>
        </p:nvSpPr>
        <p:spPr>
          <a:xfrm>
            <a:off x="5163671" y="5878701"/>
            <a:ext cx="3775933" cy="400110"/>
          </a:xfrm>
          <a:prstGeom prst="rect">
            <a:avLst/>
          </a:prstGeom>
        </p:spPr>
        <p:txBody>
          <a:bodyPr vert="horz" wrap="square" rtlCol="0">
            <a:spAutoFit/>
          </a:bodyPr>
          <a:lstStyle/>
          <a:p>
            <a:r>
              <a:rPr lang="en-US" sz="2000" i="1" dirty="0" smtClean="0"/>
              <a:t>[See last line of database abstract]</a:t>
            </a:r>
            <a:endParaRPr lang="en-NZ" sz="2000" i="1" dirty="0" smtClean="0"/>
          </a:p>
        </p:txBody>
      </p:sp>
    </p:spTree>
    <p:extLst>
      <p:ext uri="{BB962C8B-B14F-4D97-AF65-F5344CB8AC3E}">
        <p14:creationId xmlns:p14="http://schemas.microsoft.com/office/powerpoint/2010/main" val="2762754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59702" y="1417553"/>
            <a:ext cx="7579765" cy="2000561"/>
          </a:xfrm>
          <a:prstGeom prst="rect">
            <a:avLst/>
          </a:prstGeom>
        </p:spPr>
      </p:pic>
      <p:sp>
        <p:nvSpPr>
          <p:cNvPr id="6" name="Title 5"/>
          <p:cNvSpPr>
            <a:spLocks noGrp="1"/>
          </p:cNvSpPr>
          <p:nvPr>
            <p:ph type="title"/>
          </p:nvPr>
        </p:nvSpPr>
        <p:spPr/>
        <p:txBody>
          <a:bodyPr/>
          <a:lstStyle/>
          <a:p>
            <a:r>
              <a:rPr lang="en-US" sz="2800" dirty="0" smtClean="0"/>
              <a:t>SJR</a:t>
            </a:r>
            <a:r>
              <a:rPr lang="en-US" sz="3200" dirty="0" smtClean="0"/>
              <a:t> </a:t>
            </a:r>
            <a:r>
              <a:rPr lang="en-US" sz="2800" dirty="0" smtClean="0"/>
              <a:t>example</a:t>
            </a:r>
            <a:endParaRPr lang="en-NZ" sz="2800" dirty="0"/>
          </a:p>
        </p:txBody>
      </p:sp>
      <p:pic>
        <p:nvPicPr>
          <p:cNvPr id="9" name="Picture 8"/>
          <p:cNvPicPr>
            <a:picLocks noChangeAspect="1"/>
          </p:cNvPicPr>
          <p:nvPr/>
        </p:nvPicPr>
        <p:blipFill>
          <a:blip r:embed="rId4"/>
          <a:stretch>
            <a:fillRect/>
          </a:stretch>
        </p:blipFill>
        <p:spPr>
          <a:xfrm>
            <a:off x="3288195" y="3586523"/>
            <a:ext cx="2322777" cy="2341067"/>
          </a:xfrm>
          <a:prstGeom prst="rect">
            <a:avLst/>
          </a:prstGeom>
        </p:spPr>
      </p:pic>
      <p:sp>
        <p:nvSpPr>
          <p:cNvPr id="10" name="Right Arrow 9"/>
          <p:cNvSpPr/>
          <p:nvPr/>
        </p:nvSpPr>
        <p:spPr>
          <a:xfrm>
            <a:off x="2449286" y="4332522"/>
            <a:ext cx="718456" cy="375776"/>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pic>
        <p:nvPicPr>
          <p:cNvPr id="11" name="Picture 10"/>
          <p:cNvPicPr>
            <a:picLocks noChangeAspect="1"/>
          </p:cNvPicPr>
          <p:nvPr/>
        </p:nvPicPr>
        <p:blipFill>
          <a:blip r:embed="rId5"/>
          <a:stretch>
            <a:fillRect/>
          </a:stretch>
        </p:blipFill>
        <p:spPr>
          <a:xfrm>
            <a:off x="2449286" y="5253425"/>
            <a:ext cx="767102" cy="487722"/>
          </a:xfrm>
          <a:prstGeom prst="rect">
            <a:avLst/>
          </a:prstGeom>
        </p:spPr>
      </p:pic>
      <p:sp>
        <p:nvSpPr>
          <p:cNvPr id="13" name="Up Arrow 12"/>
          <p:cNvSpPr/>
          <p:nvPr/>
        </p:nvSpPr>
        <p:spPr>
          <a:xfrm>
            <a:off x="7456714" y="2911608"/>
            <a:ext cx="413657" cy="674915"/>
          </a:xfrm>
          <a:prstGeom prst="up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588500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9690" y="1143000"/>
            <a:ext cx="9114310" cy="5203371"/>
          </a:xfrm>
          <a:prstGeom prst="rect">
            <a:avLst/>
          </a:prstGeom>
        </p:spPr>
      </p:pic>
      <p:sp>
        <p:nvSpPr>
          <p:cNvPr id="8" name="TextBox 7"/>
          <p:cNvSpPr txBox="1"/>
          <p:nvPr/>
        </p:nvSpPr>
        <p:spPr>
          <a:xfrm>
            <a:off x="185057" y="141514"/>
            <a:ext cx="5965372" cy="584775"/>
          </a:xfrm>
          <a:prstGeom prst="rect">
            <a:avLst/>
          </a:prstGeom>
        </p:spPr>
        <p:txBody>
          <a:bodyPr vert="horz" wrap="square" rtlCol="0">
            <a:spAutoFit/>
          </a:bodyPr>
          <a:lstStyle/>
          <a:p>
            <a:r>
              <a:rPr lang="en-US" sz="2800" b="1" dirty="0" smtClean="0">
                <a:solidFill>
                  <a:srgbClr val="009AC7"/>
                </a:solidFill>
                <a:latin typeface="Verdana" panose="020B0604030504040204" pitchFamily="34" charset="0"/>
                <a:ea typeface="Verdana" panose="020B0604030504040204" pitchFamily="34" charset="0"/>
              </a:rPr>
              <a:t> SJR</a:t>
            </a:r>
            <a:r>
              <a:rPr lang="en-US" sz="3200" dirty="0" smtClean="0">
                <a:solidFill>
                  <a:srgbClr val="009AC7"/>
                </a:solidFill>
                <a:latin typeface="Verdana" panose="020B0604030504040204" pitchFamily="34" charset="0"/>
                <a:ea typeface="Verdana" panose="020B0604030504040204" pitchFamily="34" charset="0"/>
              </a:rPr>
              <a:t> </a:t>
            </a:r>
            <a:r>
              <a:rPr lang="en-US" sz="2800" b="1" dirty="0" smtClean="0">
                <a:solidFill>
                  <a:srgbClr val="009AC7"/>
                </a:solidFill>
                <a:latin typeface="Verdana" panose="020B0604030504040204" pitchFamily="34" charset="0"/>
                <a:ea typeface="Verdana" panose="020B0604030504040204" pitchFamily="34" charset="0"/>
              </a:rPr>
              <a:t>example contd.</a:t>
            </a:r>
            <a:endParaRPr lang="en-NZ" sz="2800" b="1" dirty="0" smtClean="0">
              <a:solidFill>
                <a:srgbClr val="009AC7"/>
              </a:solidFill>
              <a:latin typeface="Verdana" panose="020B0604030504040204" pitchFamily="34" charset="0"/>
              <a:ea typeface="Verdana" panose="020B0604030504040204" pitchFamily="34" charset="0"/>
            </a:endParaRPr>
          </a:p>
        </p:txBody>
      </p:sp>
      <p:sp>
        <p:nvSpPr>
          <p:cNvPr id="9" name="Left Arrow 8"/>
          <p:cNvSpPr/>
          <p:nvPr/>
        </p:nvSpPr>
        <p:spPr>
          <a:xfrm>
            <a:off x="5769292" y="5057776"/>
            <a:ext cx="978408" cy="484632"/>
          </a:xfrm>
          <a:prstGeom prst="lef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829479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16809" y="1855675"/>
            <a:ext cx="8062233" cy="1718100"/>
          </a:xfrm>
        </p:spPr>
        <p:txBody>
          <a:bodyPr/>
          <a:lstStyle/>
          <a:p>
            <a:pPr marL="342900" indent="-342900">
              <a:buFont typeface="Arial" panose="020B0604020202020204" pitchFamily="34" charset="0"/>
              <a:buChar char="•"/>
            </a:pPr>
            <a:r>
              <a:rPr lang="en-US" sz="2800" dirty="0" smtClean="0">
                <a:latin typeface="+mj-lt"/>
              </a:rPr>
              <a:t>Provides h5 index </a:t>
            </a:r>
          </a:p>
          <a:p>
            <a:pPr lvl="1" indent="0">
              <a:buNone/>
            </a:pPr>
            <a:r>
              <a:rPr lang="en-US" sz="2400" i="1" dirty="0" smtClean="0"/>
              <a:t>h</a:t>
            </a:r>
            <a:r>
              <a:rPr lang="en-US" sz="2400" dirty="0" smtClean="0"/>
              <a:t> index for articles published in the last 5 years.</a:t>
            </a:r>
          </a:p>
          <a:p>
            <a:r>
              <a:rPr lang="en-US" sz="2400" dirty="0" smtClean="0">
                <a:latin typeface="+mn-lt"/>
              </a:rPr>
              <a:t>		i.e. The largest number (</a:t>
            </a:r>
            <a:r>
              <a:rPr lang="en-US" sz="2400" i="1" dirty="0" smtClean="0">
                <a:latin typeface="+mn-lt"/>
              </a:rPr>
              <a:t>h</a:t>
            </a:r>
            <a:r>
              <a:rPr lang="en-US" sz="2400" dirty="0" smtClean="0">
                <a:latin typeface="+mn-lt"/>
              </a:rPr>
              <a:t>); such that (</a:t>
            </a:r>
            <a:r>
              <a:rPr lang="en-US" sz="2400" i="1" dirty="0" smtClean="0">
                <a:latin typeface="+mn-lt"/>
              </a:rPr>
              <a:t>h</a:t>
            </a:r>
            <a:r>
              <a:rPr lang="en-US" sz="2400" dirty="0" smtClean="0">
                <a:latin typeface="+mn-lt"/>
              </a:rPr>
              <a:t>) articles 					published in the last complete 5 years have had at 				least (</a:t>
            </a:r>
            <a:r>
              <a:rPr lang="en-US" sz="2400" i="1" dirty="0" smtClean="0">
                <a:latin typeface="+mn-lt"/>
              </a:rPr>
              <a:t>h</a:t>
            </a:r>
            <a:r>
              <a:rPr lang="en-US" sz="2400" dirty="0" smtClean="0">
                <a:latin typeface="+mn-lt"/>
              </a:rPr>
              <a:t>) citations</a:t>
            </a:r>
          </a:p>
          <a:p>
            <a:endParaRPr lang="en-US" dirty="0" smtClean="0"/>
          </a:p>
        </p:txBody>
      </p:sp>
      <p:sp>
        <p:nvSpPr>
          <p:cNvPr id="6" name="Title 5"/>
          <p:cNvSpPr>
            <a:spLocks noGrp="1"/>
          </p:cNvSpPr>
          <p:nvPr>
            <p:ph type="title"/>
          </p:nvPr>
        </p:nvSpPr>
        <p:spPr/>
        <p:txBody>
          <a:bodyPr/>
          <a:lstStyle/>
          <a:p>
            <a:r>
              <a:rPr lang="en-US" sz="3600" dirty="0" smtClean="0"/>
              <a:t>Google Scholar journal metrics</a:t>
            </a:r>
            <a:endParaRPr lang="en-NZ" sz="3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14" y="3573775"/>
            <a:ext cx="8942686" cy="2497359"/>
          </a:xfrm>
          <a:prstGeom prst="rect">
            <a:avLst/>
          </a:prstGeom>
        </p:spPr>
      </p:pic>
      <p:sp>
        <p:nvSpPr>
          <p:cNvPr id="2" name="Down Arrow 1"/>
          <p:cNvSpPr/>
          <p:nvPr/>
        </p:nvSpPr>
        <p:spPr>
          <a:xfrm>
            <a:off x="7872984" y="4264819"/>
            <a:ext cx="370904" cy="528638"/>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459123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86580" y="1597511"/>
            <a:ext cx="1183958" cy="368504"/>
          </a:xfrm>
        </p:spPr>
        <p:txBody>
          <a:bodyPr/>
          <a:lstStyle/>
          <a:p>
            <a:r>
              <a:rPr lang="en-US" sz="2800" i="1" dirty="0" smtClean="0">
                <a:solidFill>
                  <a:srgbClr val="00B050"/>
                </a:solidFill>
                <a:latin typeface="+mn-lt"/>
              </a:rPr>
              <a:t>Step</a:t>
            </a:r>
            <a:r>
              <a:rPr lang="en-US" sz="2800" i="1" dirty="0" smtClean="0">
                <a:solidFill>
                  <a:srgbClr val="00B050"/>
                </a:solidFill>
              </a:rPr>
              <a:t> 1</a:t>
            </a:r>
            <a:endParaRPr lang="en-NZ" sz="2800" i="1" dirty="0">
              <a:solidFill>
                <a:srgbClr val="00B050"/>
              </a:solidFill>
            </a:endParaRPr>
          </a:p>
        </p:txBody>
      </p:sp>
      <p:sp>
        <p:nvSpPr>
          <p:cNvPr id="6" name="Title 5"/>
          <p:cNvSpPr>
            <a:spLocks noGrp="1"/>
          </p:cNvSpPr>
          <p:nvPr>
            <p:ph type="title"/>
          </p:nvPr>
        </p:nvSpPr>
        <p:spPr>
          <a:xfrm>
            <a:off x="523486" y="268883"/>
            <a:ext cx="5243527" cy="1022035"/>
          </a:xfrm>
        </p:spPr>
        <p:txBody>
          <a:bodyPr/>
          <a:lstStyle/>
          <a:p>
            <a:r>
              <a:rPr lang="en-US" sz="3200" dirty="0" smtClean="0"/>
              <a:t>Google Scholar journal metrics</a:t>
            </a:r>
            <a:endParaRPr lang="en-NZ" sz="3200" dirty="0"/>
          </a:p>
        </p:txBody>
      </p:sp>
      <p:pic>
        <p:nvPicPr>
          <p:cNvPr id="7" name="Picture 6"/>
          <p:cNvPicPr>
            <a:picLocks noChangeAspect="1"/>
          </p:cNvPicPr>
          <p:nvPr/>
        </p:nvPicPr>
        <p:blipFill>
          <a:blip r:embed="rId3"/>
          <a:stretch>
            <a:fillRect/>
          </a:stretch>
        </p:blipFill>
        <p:spPr>
          <a:xfrm>
            <a:off x="412593" y="2140772"/>
            <a:ext cx="2679174" cy="3740019"/>
          </a:xfrm>
          <a:prstGeom prst="rect">
            <a:avLst/>
          </a:prstGeom>
        </p:spPr>
      </p:pic>
      <p:sp>
        <p:nvSpPr>
          <p:cNvPr id="8" name="Right Arrow 7"/>
          <p:cNvSpPr/>
          <p:nvPr/>
        </p:nvSpPr>
        <p:spPr>
          <a:xfrm>
            <a:off x="1151067" y="5529431"/>
            <a:ext cx="650267" cy="351360"/>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pic>
        <p:nvPicPr>
          <p:cNvPr id="9" name="Picture 8"/>
          <p:cNvPicPr>
            <a:picLocks noChangeAspect="1"/>
          </p:cNvPicPr>
          <p:nvPr/>
        </p:nvPicPr>
        <p:blipFill>
          <a:blip r:embed="rId4"/>
          <a:stretch>
            <a:fillRect/>
          </a:stretch>
        </p:blipFill>
        <p:spPr>
          <a:xfrm>
            <a:off x="3889609" y="3027943"/>
            <a:ext cx="2009775" cy="1123950"/>
          </a:xfrm>
          <a:prstGeom prst="rect">
            <a:avLst/>
          </a:prstGeom>
        </p:spPr>
      </p:pic>
      <p:pic>
        <p:nvPicPr>
          <p:cNvPr id="10" name="Picture 9"/>
          <p:cNvPicPr>
            <a:picLocks noChangeAspect="1"/>
          </p:cNvPicPr>
          <p:nvPr/>
        </p:nvPicPr>
        <p:blipFill>
          <a:blip r:embed="rId5"/>
          <a:stretch>
            <a:fillRect/>
          </a:stretch>
        </p:blipFill>
        <p:spPr>
          <a:xfrm>
            <a:off x="6580791" y="1554481"/>
            <a:ext cx="2171700" cy="4876800"/>
          </a:xfrm>
          <a:prstGeom prst="rect">
            <a:avLst/>
          </a:prstGeom>
        </p:spPr>
      </p:pic>
      <p:sp>
        <p:nvSpPr>
          <p:cNvPr id="12" name="Text Placeholder 4"/>
          <p:cNvSpPr txBox="1">
            <a:spLocks/>
          </p:cNvSpPr>
          <p:nvPr/>
        </p:nvSpPr>
        <p:spPr>
          <a:xfrm>
            <a:off x="3801729" y="2506143"/>
            <a:ext cx="1157133" cy="368504"/>
          </a:xfrm>
          <a:prstGeom prst="rect">
            <a:avLst/>
          </a:prstGeom>
        </p:spPr>
        <p:txBody>
          <a:bodyPr vert="horz"/>
          <a:lstStyle>
            <a:lvl1pPr marL="0" indent="0" algn="l" defTabSz="457200" rtl="0" eaLnBrk="1" latinLnBrk="0" hangingPunct="1">
              <a:lnSpc>
                <a:spcPts val="2400"/>
              </a:lnSpc>
              <a:spcBef>
                <a:spcPts val="0"/>
              </a:spcBef>
              <a:buFontTx/>
              <a:buNone/>
              <a:defRPr sz="1700" kern="1200" baseline="0">
                <a:solidFill>
                  <a:schemeClr val="tx1"/>
                </a:solidFill>
                <a:latin typeface="Verdan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i="1" dirty="0" smtClean="0">
                <a:solidFill>
                  <a:srgbClr val="00B050"/>
                </a:solidFill>
                <a:latin typeface="+mn-lt"/>
              </a:rPr>
              <a:t>Step 2</a:t>
            </a:r>
            <a:endParaRPr lang="en-NZ" sz="2800" i="1" dirty="0">
              <a:solidFill>
                <a:srgbClr val="00B050"/>
              </a:solidFill>
              <a:latin typeface="+mn-lt"/>
            </a:endParaRPr>
          </a:p>
        </p:txBody>
      </p:sp>
      <p:sp>
        <p:nvSpPr>
          <p:cNvPr id="13" name="Text Placeholder 4"/>
          <p:cNvSpPr txBox="1">
            <a:spLocks/>
          </p:cNvSpPr>
          <p:nvPr/>
        </p:nvSpPr>
        <p:spPr>
          <a:xfrm>
            <a:off x="6448109" y="1106666"/>
            <a:ext cx="1218532" cy="368504"/>
          </a:xfrm>
          <a:prstGeom prst="rect">
            <a:avLst/>
          </a:prstGeom>
        </p:spPr>
        <p:txBody>
          <a:bodyPr vert="horz"/>
          <a:lstStyle>
            <a:lvl1pPr marL="0" indent="0" algn="l" defTabSz="457200" rtl="0" eaLnBrk="1" latinLnBrk="0" hangingPunct="1">
              <a:lnSpc>
                <a:spcPts val="2400"/>
              </a:lnSpc>
              <a:spcBef>
                <a:spcPts val="0"/>
              </a:spcBef>
              <a:buFontTx/>
              <a:buNone/>
              <a:defRPr sz="1700" kern="1200" baseline="0">
                <a:solidFill>
                  <a:schemeClr val="tx1"/>
                </a:solidFill>
                <a:latin typeface="Verdan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i="1" dirty="0" smtClean="0">
                <a:solidFill>
                  <a:srgbClr val="00B050"/>
                </a:solidFill>
                <a:latin typeface="+mn-lt"/>
              </a:rPr>
              <a:t>Step 3</a:t>
            </a:r>
            <a:endParaRPr lang="en-NZ" sz="2800" i="1" dirty="0">
              <a:solidFill>
                <a:srgbClr val="00B050"/>
              </a:solidFill>
              <a:latin typeface="+mn-lt"/>
            </a:endParaRPr>
          </a:p>
        </p:txBody>
      </p:sp>
      <p:sp>
        <p:nvSpPr>
          <p:cNvPr id="14" name="Left Arrow 13"/>
          <p:cNvSpPr/>
          <p:nvPr/>
        </p:nvSpPr>
        <p:spPr>
          <a:xfrm>
            <a:off x="7666641" y="4716959"/>
            <a:ext cx="691863" cy="349893"/>
          </a:xfrm>
          <a:prstGeom prst="lef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5" name="Up Arrow 14"/>
          <p:cNvSpPr/>
          <p:nvPr/>
        </p:nvSpPr>
        <p:spPr>
          <a:xfrm>
            <a:off x="3863434" y="3489516"/>
            <a:ext cx="387275" cy="699470"/>
          </a:xfrm>
          <a:prstGeom prst="up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067720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3486" y="1683463"/>
            <a:ext cx="8068408" cy="2286889"/>
          </a:xfrm>
        </p:spPr>
        <p:txBody>
          <a:bodyPr/>
          <a:lstStyle/>
          <a:p>
            <a:r>
              <a:rPr lang="en-US" sz="2800" dirty="0" smtClean="0">
                <a:latin typeface="+mn-lt"/>
              </a:rPr>
              <a:t>ERA 2018 Journal List</a:t>
            </a:r>
          </a:p>
          <a:p>
            <a:endParaRPr lang="en-US" sz="2000" dirty="0" smtClean="0">
              <a:latin typeface="+mn-lt"/>
            </a:endParaRPr>
          </a:p>
          <a:p>
            <a:pPr marL="342900" indent="-342900">
              <a:buFont typeface="Arial" panose="020B0604020202020204" pitchFamily="34" charset="0"/>
              <a:buChar char="•"/>
            </a:pPr>
            <a:r>
              <a:rPr lang="en-US" sz="2000" dirty="0" smtClean="0">
                <a:latin typeface="+mn-lt"/>
              </a:rPr>
              <a:t>Journals have already met specific quality criteria in order to be included, therefore inclusion in list is identifier of quality</a:t>
            </a:r>
          </a:p>
          <a:p>
            <a:pPr marL="342900" indent="-342900">
              <a:buFont typeface="Arial" panose="020B0604020202020204" pitchFamily="34" charset="0"/>
              <a:buChar char="•"/>
            </a:pPr>
            <a:r>
              <a:rPr lang="en-US" sz="2000" dirty="0" smtClean="0">
                <a:latin typeface="+mn-lt"/>
              </a:rPr>
              <a:t>Organised by Fields of Research codes (FoR)</a:t>
            </a:r>
          </a:p>
          <a:p>
            <a:pPr marL="342900" indent="-342900">
              <a:buFont typeface="Arial" panose="020B0604020202020204" pitchFamily="34" charset="0"/>
              <a:buChar char="•"/>
            </a:pPr>
            <a:r>
              <a:rPr lang="en-US" sz="2000" dirty="0" smtClean="0">
                <a:latin typeface="+mn-lt"/>
              </a:rPr>
              <a:t>Excel list already filtered for CAI disciplines relative to FoR codes, deposited to figshare (search </a:t>
            </a:r>
            <a:r>
              <a:rPr lang="en-US" sz="2000" i="1" dirty="0" smtClean="0">
                <a:latin typeface="+mn-lt"/>
              </a:rPr>
              <a:t>ERA 2018 Journal List)</a:t>
            </a:r>
          </a:p>
          <a:p>
            <a:endParaRPr lang="en-NZ" sz="2000" dirty="0">
              <a:latin typeface="+mn-lt"/>
            </a:endParaRPr>
          </a:p>
        </p:txBody>
      </p:sp>
      <p:sp>
        <p:nvSpPr>
          <p:cNvPr id="6" name="Title 5"/>
          <p:cNvSpPr>
            <a:spLocks noGrp="1"/>
          </p:cNvSpPr>
          <p:nvPr>
            <p:ph type="title"/>
          </p:nvPr>
        </p:nvSpPr>
        <p:spPr>
          <a:xfrm>
            <a:off x="523486" y="268883"/>
            <a:ext cx="5938859" cy="803779"/>
          </a:xfrm>
        </p:spPr>
        <p:txBody>
          <a:bodyPr/>
          <a:lstStyle/>
          <a:p>
            <a:r>
              <a:rPr lang="en-US" sz="3200" dirty="0" smtClean="0"/>
              <a:t>Subject Lists</a:t>
            </a:r>
            <a:endParaRPr lang="en-NZ"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486" y="867535"/>
            <a:ext cx="6096000" cy="752475"/>
          </a:xfrm>
          <a:prstGeom prst="rect">
            <a:avLst/>
          </a:prstGeom>
        </p:spPr>
      </p:pic>
      <p:pic>
        <p:nvPicPr>
          <p:cNvPr id="8" name="Picture 7"/>
          <p:cNvPicPr>
            <a:picLocks noChangeAspect="1"/>
          </p:cNvPicPr>
          <p:nvPr/>
        </p:nvPicPr>
        <p:blipFill>
          <a:blip r:embed="rId4"/>
          <a:stretch>
            <a:fillRect/>
          </a:stretch>
        </p:blipFill>
        <p:spPr>
          <a:xfrm>
            <a:off x="6801194" y="5151279"/>
            <a:ext cx="1790700" cy="733425"/>
          </a:xfrm>
          <a:prstGeom prst="rect">
            <a:avLst/>
          </a:prstGeom>
        </p:spPr>
      </p:pic>
      <p:pic>
        <p:nvPicPr>
          <p:cNvPr id="2" name="Picture 1"/>
          <p:cNvPicPr>
            <a:picLocks noChangeAspect="1"/>
          </p:cNvPicPr>
          <p:nvPr/>
        </p:nvPicPr>
        <p:blipFill>
          <a:blip r:embed="rId5"/>
          <a:stretch>
            <a:fillRect/>
          </a:stretch>
        </p:blipFill>
        <p:spPr>
          <a:xfrm>
            <a:off x="936484" y="4200419"/>
            <a:ext cx="4546147" cy="2251425"/>
          </a:xfrm>
          <a:prstGeom prst="rect">
            <a:avLst/>
          </a:prstGeom>
        </p:spPr>
      </p:pic>
      <p:sp>
        <p:nvSpPr>
          <p:cNvPr id="3" name="Up Arrow 2"/>
          <p:cNvSpPr/>
          <p:nvPr/>
        </p:nvSpPr>
        <p:spPr>
          <a:xfrm>
            <a:off x="3582372" y="5649686"/>
            <a:ext cx="370114" cy="572091"/>
          </a:xfrm>
          <a:prstGeom prst="up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163606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3486" y="268883"/>
            <a:ext cx="6434527" cy="1393662"/>
          </a:xfrm>
        </p:spPr>
        <p:txBody>
          <a:bodyPr/>
          <a:lstStyle/>
          <a:p>
            <a:r>
              <a:rPr lang="en-US" sz="3600" dirty="0" smtClean="0"/>
              <a:t>ERA 2018</a:t>
            </a:r>
            <a:r>
              <a:rPr lang="en-NZ" sz="3600" dirty="0" smtClean="0"/>
              <a:t> </a:t>
            </a:r>
            <a:r>
              <a:rPr lang="en-US" sz="3600" dirty="0" smtClean="0"/>
              <a:t>Journal list</a:t>
            </a:r>
            <a:endParaRPr lang="en-NZ" sz="3600" dirty="0"/>
          </a:p>
        </p:txBody>
      </p:sp>
      <p:pic>
        <p:nvPicPr>
          <p:cNvPr id="7" name="Picture 6"/>
          <p:cNvPicPr>
            <a:picLocks noChangeAspect="1"/>
          </p:cNvPicPr>
          <p:nvPr/>
        </p:nvPicPr>
        <p:blipFill>
          <a:blip r:embed="rId3"/>
          <a:stretch>
            <a:fillRect/>
          </a:stretch>
        </p:blipFill>
        <p:spPr>
          <a:xfrm>
            <a:off x="723900" y="1191057"/>
            <a:ext cx="7143131" cy="5000192"/>
          </a:xfrm>
          <a:prstGeom prst="rect">
            <a:avLst/>
          </a:prstGeom>
        </p:spPr>
      </p:pic>
      <p:sp>
        <p:nvSpPr>
          <p:cNvPr id="8" name="Left Arrow 7"/>
          <p:cNvSpPr/>
          <p:nvPr/>
        </p:nvSpPr>
        <p:spPr>
          <a:xfrm>
            <a:off x="2576603" y="1191057"/>
            <a:ext cx="566647" cy="351993"/>
          </a:xfrm>
          <a:prstGeom prst="lef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915058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06865" y="2857500"/>
            <a:ext cx="7062249" cy="3226778"/>
          </a:xfrm>
        </p:spPr>
        <p:txBody>
          <a:bodyPr/>
          <a:lstStyle/>
          <a:p>
            <a:r>
              <a:rPr lang="en-US" sz="2800" dirty="0" smtClean="0">
                <a:latin typeface="+mn-lt"/>
              </a:rPr>
              <a:t>European Reference </a:t>
            </a:r>
            <a:r>
              <a:rPr lang="en-US" sz="2800" dirty="0">
                <a:latin typeface="+mn-lt"/>
              </a:rPr>
              <a:t>I</a:t>
            </a:r>
            <a:r>
              <a:rPr lang="en-US" sz="2800" dirty="0" smtClean="0">
                <a:latin typeface="+mn-lt"/>
              </a:rPr>
              <a:t>ndex for the Humanities and the Social Sciences (ERIH PLUS)</a:t>
            </a:r>
          </a:p>
          <a:p>
            <a:endParaRPr lang="en-US" sz="1800" dirty="0"/>
          </a:p>
          <a:p>
            <a:pPr marL="285750" indent="-285750">
              <a:buFont typeface="Arial" panose="020B0604020202020204" pitchFamily="34" charset="0"/>
              <a:buChar char="•"/>
            </a:pPr>
            <a:r>
              <a:rPr lang="en-US" sz="2000" dirty="0" smtClean="0">
                <a:latin typeface="+mn-lt"/>
              </a:rPr>
              <a:t>Journals </a:t>
            </a:r>
            <a:r>
              <a:rPr lang="en-US" sz="2000" dirty="0">
                <a:latin typeface="+mn-lt"/>
              </a:rPr>
              <a:t>have already met specific quality criteria in order to be included, therefore inclusion in list is identifier of </a:t>
            </a:r>
            <a:r>
              <a:rPr lang="en-US" sz="2000" dirty="0" smtClean="0">
                <a:latin typeface="+mn-lt"/>
              </a:rPr>
              <a:t>quality</a:t>
            </a:r>
          </a:p>
          <a:p>
            <a:pPr marL="285750" indent="-285750">
              <a:buFont typeface="Arial" panose="020B0604020202020204" pitchFamily="34" charset="0"/>
              <a:buChar char="•"/>
            </a:pPr>
            <a:r>
              <a:rPr lang="en-US" sz="2000" dirty="0" smtClean="0">
                <a:latin typeface="+mn-lt"/>
              </a:rPr>
              <a:t>Expert panel of European researchers – some crossover with CAI disciplines</a:t>
            </a:r>
          </a:p>
          <a:p>
            <a:pPr marL="285750" indent="-285750">
              <a:buFont typeface="Arial" panose="020B0604020202020204" pitchFamily="34" charset="0"/>
              <a:buChar char="•"/>
            </a:pPr>
            <a:r>
              <a:rPr lang="en-US" sz="2000" dirty="0" smtClean="0">
                <a:latin typeface="+mn-lt"/>
              </a:rPr>
              <a:t>Search by title or ISSN</a:t>
            </a:r>
            <a:endParaRPr lang="en-US" sz="2000" dirty="0">
              <a:latin typeface="+mn-lt"/>
            </a:endParaRPr>
          </a:p>
          <a:p>
            <a:endParaRPr lang="en-NZ" dirty="0"/>
          </a:p>
        </p:txBody>
      </p:sp>
      <p:sp>
        <p:nvSpPr>
          <p:cNvPr id="6" name="Title 5"/>
          <p:cNvSpPr>
            <a:spLocks noGrp="1"/>
          </p:cNvSpPr>
          <p:nvPr>
            <p:ph type="title"/>
          </p:nvPr>
        </p:nvSpPr>
        <p:spPr>
          <a:xfrm>
            <a:off x="523486" y="268883"/>
            <a:ext cx="5877313" cy="724648"/>
          </a:xfrm>
        </p:spPr>
        <p:txBody>
          <a:bodyPr/>
          <a:lstStyle/>
          <a:p>
            <a:r>
              <a:rPr lang="en-US" sz="3200" dirty="0"/>
              <a:t>Subject </a:t>
            </a:r>
            <a:r>
              <a:rPr lang="en-US" sz="3200" dirty="0" smtClean="0"/>
              <a:t>Lists</a:t>
            </a:r>
            <a:endParaRPr lang="en-NZ" sz="3200" dirty="0"/>
          </a:p>
        </p:txBody>
      </p:sp>
      <p:pic>
        <p:nvPicPr>
          <p:cNvPr id="7" name="Picture 6"/>
          <p:cNvPicPr>
            <a:picLocks noChangeAspect="1"/>
          </p:cNvPicPr>
          <p:nvPr/>
        </p:nvPicPr>
        <p:blipFill>
          <a:blip r:embed="rId3"/>
          <a:stretch>
            <a:fillRect/>
          </a:stretch>
        </p:blipFill>
        <p:spPr>
          <a:xfrm>
            <a:off x="2129203" y="1214804"/>
            <a:ext cx="3390900" cy="1181100"/>
          </a:xfrm>
          <a:prstGeom prst="rect">
            <a:avLst/>
          </a:prstGeom>
        </p:spPr>
      </p:pic>
    </p:spTree>
    <p:extLst>
      <p:ext uri="{BB962C8B-B14F-4D97-AF65-F5344CB8AC3E}">
        <p14:creationId xmlns:p14="http://schemas.microsoft.com/office/powerpoint/2010/main" val="3117785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ERIHPLUS example</a:t>
            </a:r>
            <a:endParaRPr lang="en-NZ" sz="2800" dirty="0"/>
          </a:p>
        </p:txBody>
      </p:sp>
      <p:pic>
        <p:nvPicPr>
          <p:cNvPr id="12" name="Picture 11"/>
          <p:cNvPicPr>
            <a:picLocks noChangeAspect="1"/>
          </p:cNvPicPr>
          <p:nvPr/>
        </p:nvPicPr>
        <p:blipFill>
          <a:blip r:embed="rId3"/>
          <a:stretch>
            <a:fillRect/>
          </a:stretch>
        </p:blipFill>
        <p:spPr>
          <a:xfrm>
            <a:off x="709611" y="1071563"/>
            <a:ext cx="7402521" cy="5272087"/>
          </a:xfrm>
          <a:prstGeom prst="rect">
            <a:avLst/>
          </a:prstGeom>
        </p:spPr>
      </p:pic>
      <p:sp>
        <p:nvSpPr>
          <p:cNvPr id="13" name="Down Arrow 12"/>
          <p:cNvSpPr/>
          <p:nvPr/>
        </p:nvSpPr>
        <p:spPr>
          <a:xfrm>
            <a:off x="6958013" y="2228850"/>
            <a:ext cx="484632" cy="717804"/>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914486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3487" y="254596"/>
            <a:ext cx="4951038" cy="611507"/>
          </a:xfrm>
        </p:spPr>
        <p:txBody>
          <a:bodyPr/>
          <a:lstStyle/>
          <a:p>
            <a:r>
              <a:rPr lang="en-US" sz="3200" dirty="0" smtClean="0"/>
              <a:t>Guides for Impact</a:t>
            </a:r>
            <a:endParaRPr lang="en-NZ" sz="3200" dirty="0"/>
          </a:p>
        </p:txBody>
      </p:sp>
      <p:sp>
        <p:nvSpPr>
          <p:cNvPr id="7" name="TextBox 6"/>
          <p:cNvSpPr txBox="1"/>
          <p:nvPr/>
        </p:nvSpPr>
        <p:spPr>
          <a:xfrm>
            <a:off x="452437" y="759942"/>
            <a:ext cx="5789390" cy="523220"/>
          </a:xfrm>
          <a:prstGeom prst="rect">
            <a:avLst/>
          </a:prstGeom>
        </p:spPr>
        <p:txBody>
          <a:bodyPr vert="horz" wrap="square" rtlCol="0">
            <a:spAutoFit/>
          </a:bodyPr>
          <a:lstStyle/>
          <a:p>
            <a:r>
              <a:rPr lang="en-US" sz="2800" dirty="0" smtClean="0"/>
              <a:t>Access subject lists and tools</a:t>
            </a:r>
            <a:endParaRPr lang="en-NZ" sz="2800" dirty="0" smtClean="0"/>
          </a:p>
        </p:txBody>
      </p:sp>
      <p:pic>
        <p:nvPicPr>
          <p:cNvPr id="8" name="Picture 7"/>
          <p:cNvPicPr>
            <a:picLocks noChangeAspect="1"/>
          </p:cNvPicPr>
          <p:nvPr/>
        </p:nvPicPr>
        <p:blipFill>
          <a:blip r:embed="rId3"/>
          <a:stretch>
            <a:fillRect/>
          </a:stretch>
        </p:blipFill>
        <p:spPr>
          <a:xfrm>
            <a:off x="178999" y="1962935"/>
            <a:ext cx="3990230" cy="2529009"/>
          </a:xfrm>
          <a:prstGeom prst="rect">
            <a:avLst/>
          </a:prstGeom>
        </p:spPr>
      </p:pic>
      <p:sp>
        <p:nvSpPr>
          <p:cNvPr id="9" name="TextBox 8"/>
          <p:cNvSpPr txBox="1"/>
          <p:nvPr/>
        </p:nvSpPr>
        <p:spPr>
          <a:xfrm>
            <a:off x="187368" y="1439715"/>
            <a:ext cx="1086217" cy="523220"/>
          </a:xfrm>
          <a:prstGeom prst="rect">
            <a:avLst/>
          </a:prstGeom>
        </p:spPr>
        <p:txBody>
          <a:bodyPr vert="horz" wrap="square" rtlCol="0">
            <a:spAutoFit/>
          </a:bodyPr>
          <a:lstStyle/>
          <a:p>
            <a:r>
              <a:rPr lang="en-US" sz="2800" i="1" dirty="0" smtClean="0">
                <a:solidFill>
                  <a:srgbClr val="00B050"/>
                </a:solidFill>
              </a:rPr>
              <a:t>Step 1</a:t>
            </a:r>
            <a:endParaRPr lang="en-NZ" sz="2800" i="1" dirty="0" smtClean="0">
              <a:solidFill>
                <a:srgbClr val="00B050"/>
              </a:solidFill>
            </a:endParaRPr>
          </a:p>
        </p:txBody>
      </p:sp>
      <p:sp>
        <p:nvSpPr>
          <p:cNvPr id="10" name="Down Arrow 9"/>
          <p:cNvSpPr/>
          <p:nvPr/>
        </p:nvSpPr>
        <p:spPr>
          <a:xfrm>
            <a:off x="1914696" y="2261331"/>
            <a:ext cx="299994" cy="494832"/>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pic>
        <p:nvPicPr>
          <p:cNvPr id="11" name="Picture 10"/>
          <p:cNvPicPr>
            <a:picLocks noChangeAspect="1"/>
          </p:cNvPicPr>
          <p:nvPr/>
        </p:nvPicPr>
        <p:blipFill>
          <a:blip r:embed="rId4"/>
          <a:stretch>
            <a:fillRect/>
          </a:stretch>
        </p:blipFill>
        <p:spPr>
          <a:xfrm>
            <a:off x="5252693" y="1979129"/>
            <a:ext cx="3771564" cy="2155242"/>
          </a:xfrm>
          <a:prstGeom prst="rect">
            <a:avLst/>
          </a:prstGeom>
        </p:spPr>
      </p:pic>
      <p:sp>
        <p:nvSpPr>
          <p:cNvPr id="13" name="TextBox 12"/>
          <p:cNvSpPr txBox="1"/>
          <p:nvPr/>
        </p:nvSpPr>
        <p:spPr>
          <a:xfrm>
            <a:off x="5204318" y="1464815"/>
            <a:ext cx="1106172" cy="523220"/>
          </a:xfrm>
          <a:prstGeom prst="rect">
            <a:avLst/>
          </a:prstGeom>
        </p:spPr>
        <p:txBody>
          <a:bodyPr vert="horz" wrap="square" rtlCol="0">
            <a:spAutoFit/>
          </a:bodyPr>
          <a:lstStyle/>
          <a:p>
            <a:r>
              <a:rPr lang="en-US" sz="2800" i="1" dirty="0" smtClean="0">
                <a:solidFill>
                  <a:srgbClr val="00B050"/>
                </a:solidFill>
              </a:rPr>
              <a:t>Step 2</a:t>
            </a:r>
            <a:endParaRPr lang="en-NZ" sz="2800" i="1" dirty="0" smtClean="0">
              <a:solidFill>
                <a:srgbClr val="00B050"/>
              </a:solidFill>
            </a:endParaRPr>
          </a:p>
        </p:txBody>
      </p:sp>
      <p:sp>
        <p:nvSpPr>
          <p:cNvPr id="14" name="Up Arrow 13"/>
          <p:cNvSpPr/>
          <p:nvPr/>
        </p:nvSpPr>
        <p:spPr>
          <a:xfrm rot="18891072">
            <a:off x="7033685" y="3299325"/>
            <a:ext cx="282778" cy="398780"/>
          </a:xfrm>
          <a:prstGeom prst="up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7" name="TextBox 16"/>
          <p:cNvSpPr txBox="1"/>
          <p:nvPr/>
        </p:nvSpPr>
        <p:spPr>
          <a:xfrm>
            <a:off x="1243816" y="4653675"/>
            <a:ext cx="1088771" cy="523220"/>
          </a:xfrm>
          <a:prstGeom prst="rect">
            <a:avLst/>
          </a:prstGeom>
        </p:spPr>
        <p:txBody>
          <a:bodyPr vert="horz" wrap="square" rtlCol="0">
            <a:spAutoFit/>
          </a:bodyPr>
          <a:lstStyle/>
          <a:p>
            <a:r>
              <a:rPr lang="en-US" sz="2800" i="1" dirty="0" smtClean="0">
                <a:solidFill>
                  <a:srgbClr val="00B050"/>
                </a:solidFill>
              </a:rPr>
              <a:t>Step 3</a:t>
            </a:r>
            <a:endParaRPr lang="en-NZ" sz="2800" i="1" dirty="0" smtClean="0">
              <a:solidFill>
                <a:srgbClr val="00B050"/>
              </a:solidFill>
            </a:endParaRPr>
          </a:p>
        </p:txBody>
      </p:sp>
      <p:pic>
        <p:nvPicPr>
          <p:cNvPr id="18" name="Picture 17"/>
          <p:cNvPicPr>
            <a:picLocks noChangeAspect="1"/>
          </p:cNvPicPr>
          <p:nvPr/>
        </p:nvPicPr>
        <p:blipFill>
          <a:blip r:embed="rId5"/>
          <a:stretch>
            <a:fillRect/>
          </a:stretch>
        </p:blipFill>
        <p:spPr>
          <a:xfrm>
            <a:off x="1242626" y="5176895"/>
            <a:ext cx="6128980" cy="873739"/>
          </a:xfrm>
          <a:prstGeom prst="rect">
            <a:avLst/>
          </a:prstGeom>
        </p:spPr>
      </p:pic>
      <p:sp>
        <p:nvSpPr>
          <p:cNvPr id="19" name="Up Arrow 18"/>
          <p:cNvSpPr/>
          <p:nvPr/>
        </p:nvSpPr>
        <p:spPr>
          <a:xfrm>
            <a:off x="6399205" y="5857427"/>
            <a:ext cx="263769" cy="386413"/>
          </a:xfrm>
          <a:prstGeom prst="up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57584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23487" y="268883"/>
            <a:ext cx="6312742" cy="1572850"/>
          </a:xfrm>
        </p:spPr>
        <p:txBody>
          <a:bodyPr/>
          <a:lstStyle/>
          <a:p>
            <a:r>
              <a:rPr lang="en-US" sz="3200" dirty="0" smtClean="0"/>
              <a:t>Publication quality and/or rankings for the Creative Arts &amp; Industries</a:t>
            </a:r>
            <a:endParaRPr lang="en-NZ"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64" y="1924440"/>
            <a:ext cx="8097998" cy="4393640"/>
          </a:xfrm>
          <a:prstGeom prst="rect">
            <a:avLst/>
          </a:prstGeom>
        </p:spPr>
      </p:pic>
      <p:sp>
        <p:nvSpPr>
          <p:cNvPr id="5" name="TextBox 4"/>
          <p:cNvSpPr txBox="1"/>
          <p:nvPr/>
        </p:nvSpPr>
        <p:spPr>
          <a:xfrm>
            <a:off x="774364" y="2312641"/>
            <a:ext cx="8097998" cy="923330"/>
          </a:xfrm>
          <a:prstGeom prst="rect">
            <a:avLst/>
          </a:prstGeom>
          <a:solidFill>
            <a:schemeClr val="accent3">
              <a:lumMod val="40000"/>
              <a:lumOff val="60000"/>
            </a:schemeClr>
          </a:solidFill>
        </p:spPr>
        <p:txBody>
          <a:bodyPr vert="horz" wrap="square" rtlCol="0">
            <a:spAutoFit/>
          </a:bodyPr>
          <a:lstStyle/>
          <a:p>
            <a:r>
              <a:rPr lang="en-US" sz="5400" b="1" i="1" dirty="0" smtClean="0">
                <a:solidFill>
                  <a:srgbClr val="C00000"/>
                </a:solidFill>
                <a:latin typeface="Century Gothic" panose="020B0502020202020204" pitchFamily="34" charset="0"/>
              </a:rPr>
              <a:t>One size does not fit all</a:t>
            </a:r>
            <a:endParaRPr lang="en-NZ" sz="5400" b="1" i="1" dirty="0" smtClean="0">
              <a:solidFill>
                <a:srgbClr val="C00000"/>
              </a:solidFill>
              <a:latin typeface="Century Gothic" panose="020B0502020202020204" pitchFamily="34" charset="0"/>
            </a:endParaRPr>
          </a:p>
        </p:txBody>
      </p:sp>
      <p:sp>
        <p:nvSpPr>
          <p:cNvPr id="7" name="TextBox 6"/>
          <p:cNvSpPr txBox="1"/>
          <p:nvPr/>
        </p:nvSpPr>
        <p:spPr>
          <a:xfrm>
            <a:off x="774364" y="6025816"/>
            <a:ext cx="4080387" cy="276999"/>
          </a:xfrm>
          <a:prstGeom prst="rect">
            <a:avLst/>
          </a:prstGeom>
        </p:spPr>
        <p:txBody>
          <a:bodyPr vert="horz" wrap="square" rtlCol="0">
            <a:spAutoFit/>
          </a:bodyPr>
          <a:lstStyle/>
          <a:p>
            <a:r>
              <a:rPr lang="en-US" sz="1200" i="1" dirty="0">
                <a:solidFill>
                  <a:schemeClr val="bg1">
                    <a:lumMod val="95000"/>
                  </a:schemeClr>
                </a:solidFill>
              </a:rPr>
              <a:t>P</a:t>
            </a:r>
            <a:r>
              <a:rPr lang="en-US" sz="1200" i="1" dirty="0" smtClean="0">
                <a:solidFill>
                  <a:schemeClr val="bg1">
                    <a:lumMod val="95000"/>
                  </a:schemeClr>
                </a:solidFill>
              </a:rPr>
              <a:t>hotograph by Vullioud Pierre-Andre (FreeImages)</a:t>
            </a:r>
            <a:endParaRPr lang="en-NZ" sz="1200" i="1" dirty="0" smtClean="0"/>
          </a:p>
        </p:txBody>
      </p:sp>
    </p:spTree>
    <p:extLst>
      <p:ext uri="{BB962C8B-B14F-4D97-AF65-F5344CB8AC3E}">
        <p14:creationId xmlns:p14="http://schemas.microsoft.com/office/powerpoint/2010/main" val="4287699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1694" y="1356235"/>
            <a:ext cx="3815861" cy="1378172"/>
          </a:xfrm>
        </p:spPr>
        <p:txBody>
          <a:bodyPr/>
          <a:lstStyle/>
          <a:p>
            <a:r>
              <a:rPr lang="en-US" sz="2400" dirty="0" smtClean="0">
                <a:latin typeface="+mn-lt"/>
              </a:rPr>
              <a:t>Citations  (articles/chapter)</a:t>
            </a:r>
            <a:endParaRPr lang="en-US" sz="2400" dirty="0">
              <a:latin typeface="+mn-lt"/>
            </a:endParaRPr>
          </a:p>
          <a:p>
            <a:r>
              <a:rPr lang="en-US" sz="2000" dirty="0" smtClean="0">
                <a:latin typeface="+mn-lt"/>
              </a:rPr>
              <a:t>Google Scholar </a:t>
            </a:r>
          </a:p>
          <a:p>
            <a:pPr marL="342900" indent="-342900">
              <a:buFont typeface="Arial" panose="020B0604020202020204" pitchFamily="34" charset="0"/>
              <a:buChar char="•"/>
            </a:pPr>
            <a:r>
              <a:rPr lang="en-US" sz="2000" dirty="0" smtClean="0">
                <a:latin typeface="+mn-lt"/>
              </a:rPr>
              <a:t>Search by title, author</a:t>
            </a:r>
          </a:p>
          <a:p>
            <a:pPr marL="342900" indent="-342900">
              <a:buFont typeface="Arial" panose="020B0604020202020204" pitchFamily="34" charset="0"/>
              <a:buChar char="•"/>
            </a:pPr>
            <a:r>
              <a:rPr lang="en-US" sz="2000" dirty="0" smtClean="0">
                <a:latin typeface="+mn-lt"/>
              </a:rPr>
              <a:t>“Cited by (</a:t>
            </a:r>
            <a:r>
              <a:rPr lang="en-US" sz="2000" i="1" dirty="0" smtClean="0">
                <a:latin typeface="+mn-lt"/>
              </a:rPr>
              <a:t>count)</a:t>
            </a:r>
            <a:r>
              <a:rPr lang="en-US" sz="2000" dirty="0" smtClean="0">
                <a:latin typeface="+mn-lt"/>
              </a:rPr>
              <a:t>”</a:t>
            </a:r>
          </a:p>
          <a:p>
            <a:pPr marL="342900" indent="-342900">
              <a:buFont typeface="Arial" panose="020B0604020202020204" pitchFamily="34" charset="0"/>
              <a:buChar char="•"/>
            </a:pPr>
            <a:endParaRPr lang="en-NZ" sz="2000" dirty="0">
              <a:latin typeface="+mn-lt"/>
            </a:endParaRPr>
          </a:p>
        </p:txBody>
      </p:sp>
      <p:sp>
        <p:nvSpPr>
          <p:cNvPr id="6" name="Title 5"/>
          <p:cNvSpPr>
            <a:spLocks noGrp="1"/>
          </p:cNvSpPr>
          <p:nvPr>
            <p:ph type="title"/>
          </p:nvPr>
        </p:nvSpPr>
        <p:spPr>
          <a:xfrm>
            <a:off x="263770" y="268883"/>
            <a:ext cx="6787662" cy="1085132"/>
          </a:xfrm>
        </p:spPr>
        <p:txBody>
          <a:bodyPr/>
          <a:lstStyle/>
          <a:p>
            <a:r>
              <a:rPr lang="en-US" sz="3200" dirty="0" smtClean="0"/>
              <a:t>Supplementary data sources </a:t>
            </a:r>
            <a:r>
              <a:rPr lang="en-US" sz="2800" dirty="0" smtClean="0"/>
              <a:t>Article-level </a:t>
            </a:r>
            <a:r>
              <a:rPr lang="en-US" sz="2800" dirty="0"/>
              <a:t>metrics</a:t>
            </a:r>
            <a:endParaRPr lang="en-NZ" sz="2800" b="0" dirty="0"/>
          </a:p>
        </p:txBody>
      </p:sp>
      <p:pic>
        <p:nvPicPr>
          <p:cNvPr id="10" name="Picture 9"/>
          <p:cNvPicPr>
            <a:picLocks noChangeAspect="1"/>
          </p:cNvPicPr>
          <p:nvPr/>
        </p:nvPicPr>
        <p:blipFill>
          <a:blip r:embed="rId3"/>
          <a:stretch>
            <a:fillRect/>
          </a:stretch>
        </p:blipFill>
        <p:spPr>
          <a:xfrm>
            <a:off x="265920" y="2759515"/>
            <a:ext cx="2558561" cy="3373863"/>
          </a:xfrm>
          <a:prstGeom prst="rect">
            <a:avLst/>
          </a:prstGeom>
        </p:spPr>
      </p:pic>
      <p:sp>
        <p:nvSpPr>
          <p:cNvPr id="11" name="Right Arrow 10"/>
          <p:cNvSpPr/>
          <p:nvPr/>
        </p:nvSpPr>
        <p:spPr>
          <a:xfrm>
            <a:off x="942928" y="5779024"/>
            <a:ext cx="602272" cy="284015"/>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TextBox 11"/>
          <p:cNvSpPr txBox="1"/>
          <p:nvPr/>
        </p:nvSpPr>
        <p:spPr>
          <a:xfrm>
            <a:off x="4149968" y="1292469"/>
            <a:ext cx="4818185" cy="1631216"/>
          </a:xfrm>
          <a:prstGeom prst="rect">
            <a:avLst/>
          </a:prstGeom>
        </p:spPr>
        <p:txBody>
          <a:bodyPr vert="horz" wrap="square" rtlCol="0">
            <a:spAutoFit/>
          </a:bodyPr>
          <a:lstStyle/>
          <a:p>
            <a:r>
              <a:rPr lang="en-US" sz="2400" dirty="0" smtClean="0"/>
              <a:t>Book Impact guide</a:t>
            </a:r>
          </a:p>
          <a:p>
            <a:endParaRPr lang="en-US" sz="1600" dirty="0" smtClean="0"/>
          </a:p>
          <a:p>
            <a:pPr marL="342900" indent="-342900">
              <a:buFont typeface="Arial" panose="020B0604020202020204" pitchFamily="34" charset="0"/>
              <a:buChar char="•"/>
            </a:pPr>
            <a:r>
              <a:rPr lang="en-US" sz="2000" dirty="0" smtClean="0"/>
              <a:t>Book reviews [document type “review”]</a:t>
            </a:r>
          </a:p>
          <a:p>
            <a:pPr marL="342900" indent="-342900">
              <a:buFont typeface="Arial" panose="020B0604020202020204" pitchFamily="34" charset="0"/>
              <a:buChar char="•"/>
            </a:pPr>
            <a:r>
              <a:rPr lang="en-US" sz="2000" dirty="0" smtClean="0"/>
              <a:t>Library ownership (</a:t>
            </a:r>
            <a:r>
              <a:rPr lang="en-US" sz="2000" dirty="0"/>
              <a:t>W</a:t>
            </a:r>
            <a:r>
              <a:rPr lang="en-US" sz="2000" dirty="0" smtClean="0"/>
              <a:t>orldcat &amp; Te Puna)</a:t>
            </a:r>
          </a:p>
          <a:p>
            <a:pPr marL="342900" indent="-342900">
              <a:buFont typeface="Arial" panose="020B0604020202020204" pitchFamily="34" charset="0"/>
              <a:buChar char="•"/>
            </a:pPr>
            <a:r>
              <a:rPr lang="en-US" sz="2000" dirty="0" smtClean="0"/>
              <a:t>Includes additional approaches</a:t>
            </a:r>
            <a:endParaRPr lang="en-NZ" sz="2000" dirty="0" smtClean="0"/>
          </a:p>
        </p:txBody>
      </p:sp>
      <p:pic>
        <p:nvPicPr>
          <p:cNvPr id="13" name="Picture 12"/>
          <p:cNvPicPr>
            <a:picLocks noChangeAspect="1"/>
          </p:cNvPicPr>
          <p:nvPr/>
        </p:nvPicPr>
        <p:blipFill>
          <a:blip r:embed="rId4"/>
          <a:stretch>
            <a:fillRect/>
          </a:stretch>
        </p:blipFill>
        <p:spPr>
          <a:xfrm>
            <a:off x="4256250" y="3149698"/>
            <a:ext cx="3695640" cy="1854515"/>
          </a:xfrm>
          <a:prstGeom prst="rect">
            <a:avLst/>
          </a:prstGeom>
        </p:spPr>
      </p:pic>
      <p:sp>
        <p:nvSpPr>
          <p:cNvPr id="14" name="Up Arrow 13"/>
          <p:cNvSpPr/>
          <p:nvPr/>
        </p:nvSpPr>
        <p:spPr>
          <a:xfrm rot="5400000">
            <a:off x="3899293" y="3988860"/>
            <a:ext cx="316523" cy="598649"/>
          </a:xfrm>
          <a:prstGeom prst="up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5" name="TextBox 14"/>
          <p:cNvSpPr txBox="1"/>
          <p:nvPr/>
        </p:nvSpPr>
        <p:spPr>
          <a:xfrm>
            <a:off x="4703884" y="5112460"/>
            <a:ext cx="4264269" cy="400110"/>
          </a:xfrm>
          <a:prstGeom prst="rect">
            <a:avLst/>
          </a:prstGeom>
        </p:spPr>
        <p:txBody>
          <a:bodyPr vert="horz" wrap="square" rtlCol="0">
            <a:spAutoFit/>
          </a:bodyPr>
          <a:lstStyle/>
          <a:p>
            <a:r>
              <a:rPr lang="en-US" sz="2000" i="1" dirty="0" smtClean="0">
                <a:solidFill>
                  <a:srgbClr val="00B050"/>
                </a:solidFill>
              </a:rPr>
              <a:t>		from: </a:t>
            </a:r>
            <a:r>
              <a:rPr lang="en-US" sz="2000" dirty="0" smtClean="0">
                <a:solidFill>
                  <a:srgbClr val="00B050"/>
                </a:solidFill>
              </a:rPr>
              <a:t>Track your impact guide</a:t>
            </a:r>
            <a:endParaRPr lang="en-US" sz="2000" i="1" dirty="0" smtClean="0">
              <a:solidFill>
                <a:srgbClr val="00B050"/>
              </a:solidFill>
            </a:endParaRPr>
          </a:p>
        </p:txBody>
      </p:sp>
    </p:spTree>
    <p:extLst>
      <p:ext uri="{BB962C8B-B14F-4D97-AF65-F5344CB8AC3E}">
        <p14:creationId xmlns:p14="http://schemas.microsoft.com/office/powerpoint/2010/main" val="1482073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3485" y="1353265"/>
            <a:ext cx="7932537" cy="2293449"/>
          </a:xfrm>
        </p:spPr>
        <p:txBody>
          <a:bodyPr/>
          <a:lstStyle/>
          <a:p>
            <a:r>
              <a:rPr lang="en-US" sz="2800" dirty="0" smtClean="0">
                <a:latin typeface="+mn-lt"/>
              </a:rPr>
              <a:t>Open Syllabus Project (OSP)</a:t>
            </a:r>
          </a:p>
          <a:p>
            <a:endParaRPr lang="en-US" sz="2800" dirty="0" smtClean="0">
              <a:latin typeface="+mn-lt"/>
            </a:endParaRPr>
          </a:p>
          <a:p>
            <a:r>
              <a:rPr lang="en-US" sz="2400" b="1" dirty="0" smtClean="0">
                <a:latin typeface="+mn-lt"/>
              </a:rPr>
              <a:t>Open </a:t>
            </a:r>
            <a:r>
              <a:rPr lang="en-US" sz="2400" b="1" dirty="0">
                <a:latin typeface="+mn-lt"/>
              </a:rPr>
              <a:t>Syllabus </a:t>
            </a:r>
            <a:r>
              <a:rPr lang="en-US" sz="2400" b="1" dirty="0" smtClean="0">
                <a:latin typeface="+mn-lt"/>
              </a:rPr>
              <a:t>Explorer  </a:t>
            </a:r>
          </a:p>
          <a:p>
            <a:pPr marL="342900" indent="-342900">
              <a:buFont typeface="Arial" panose="020B0604020202020204" pitchFamily="34" charset="0"/>
              <a:buChar char="•"/>
            </a:pPr>
            <a:r>
              <a:rPr lang="en-US" sz="2000" dirty="0" smtClean="0">
                <a:latin typeface="+mn-lt"/>
              </a:rPr>
              <a:t>Rank: calculated against all titles in collection</a:t>
            </a:r>
          </a:p>
          <a:p>
            <a:pPr marL="342900" indent="-342900">
              <a:buFont typeface="Arial" panose="020B0604020202020204" pitchFamily="34" charset="0"/>
              <a:buChar char="•"/>
            </a:pPr>
            <a:r>
              <a:rPr lang="en-US" sz="2000" dirty="0" smtClean="0">
                <a:latin typeface="+mn-lt"/>
              </a:rPr>
              <a:t>Appearances: how many syllabi an article is used for - </a:t>
            </a:r>
          </a:p>
          <a:p>
            <a:r>
              <a:rPr lang="en-US" sz="2000" dirty="0" smtClean="0">
                <a:latin typeface="+mn-lt"/>
              </a:rPr>
              <a:t>      </a:t>
            </a:r>
            <a:r>
              <a:rPr lang="en-US" sz="2000" i="1" u="sng" dirty="0" smtClean="0">
                <a:latin typeface="+mn-lt"/>
              </a:rPr>
              <a:t>similar to citation count</a:t>
            </a:r>
          </a:p>
          <a:p>
            <a:pPr marL="342900" indent="-342900">
              <a:buFont typeface="Arial" panose="020B0604020202020204" pitchFamily="34" charset="0"/>
              <a:buChar char="•"/>
            </a:pPr>
            <a:r>
              <a:rPr lang="en-US" sz="2000" dirty="0" smtClean="0">
                <a:latin typeface="+mn-lt"/>
              </a:rPr>
              <a:t>Score: the frequency a title is used relative to other titles in collection</a:t>
            </a:r>
          </a:p>
        </p:txBody>
      </p:sp>
      <p:sp>
        <p:nvSpPr>
          <p:cNvPr id="6" name="Title 5"/>
          <p:cNvSpPr>
            <a:spLocks noGrp="1"/>
          </p:cNvSpPr>
          <p:nvPr>
            <p:ph type="title"/>
          </p:nvPr>
        </p:nvSpPr>
        <p:spPr>
          <a:xfrm>
            <a:off x="523487" y="268883"/>
            <a:ext cx="5956444" cy="1393662"/>
          </a:xfrm>
        </p:spPr>
        <p:txBody>
          <a:bodyPr/>
          <a:lstStyle/>
          <a:p>
            <a:r>
              <a:rPr lang="en-US" sz="3200" dirty="0" smtClean="0">
                <a:latin typeface="Verdana" panose="020B0604030504040204" pitchFamily="34" charset="0"/>
                <a:ea typeface="Verdana" panose="020B0604030504040204" pitchFamily="34" charset="0"/>
              </a:rPr>
              <a:t>Alternatives to standard article-level metrics</a:t>
            </a:r>
            <a:endParaRPr lang="en-NZ" sz="3200" dirty="0">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3"/>
          <a:stretch>
            <a:fillRect/>
          </a:stretch>
        </p:blipFill>
        <p:spPr>
          <a:xfrm>
            <a:off x="675186" y="3861707"/>
            <a:ext cx="7502163" cy="2246775"/>
          </a:xfrm>
          <a:prstGeom prst="rect">
            <a:avLst/>
          </a:prstGeom>
        </p:spPr>
      </p:pic>
    </p:spTree>
    <p:extLst>
      <p:ext uri="{BB962C8B-B14F-4D97-AF65-F5344CB8AC3E}">
        <p14:creationId xmlns:p14="http://schemas.microsoft.com/office/powerpoint/2010/main" val="2832708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7264" y="1202157"/>
            <a:ext cx="6867915" cy="2368357"/>
          </a:xfrm>
        </p:spPr>
        <p:txBody>
          <a:bodyPr/>
          <a:lstStyle/>
          <a:p>
            <a:r>
              <a:rPr lang="en-US" sz="2800" b="1" dirty="0" smtClean="0">
                <a:latin typeface="+mn-lt"/>
              </a:rPr>
              <a:t>Altmetric Explorer for Institutions</a:t>
            </a:r>
          </a:p>
          <a:p>
            <a:endParaRPr lang="en-US" sz="2800" b="1" dirty="0" smtClean="0">
              <a:latin typeface="+mn-lt"/>
            </a:endParaRPr>
          </a:p>
          <a:p>
            <a:r>
              <a:rPr lang="en-US" sz="2400" b="1" dirty="0">
                <a:latin typeface="+mn-lt"/>
              </a:rPr>
              <a:t>S</a:t>
            </a:r>
            <a:r>
              <a:rPr lang="en-US" sz="2400" b="1" dirty="0" smtClean="0">
                <a:latin typeface="+mn-lt"/>
              </a:rPr>
              <a:t>ingle total representative of:</a:t>
            </a:r>
            <a:endParaRPr lang="en-US" sz="2400" dirty="0">
              <a:latin typeface="+mn-lt"/>
            </a:endParaRPr>
          </a:p>
          <a:p>
            <a:pPr marL="457200" indent="-457200">
              <a:buFont typeface="Arial" panose="020B0604020202020204" pitchFamily="34" charset="0"/>
              <a:buChar char="•"/>
            </a:pPr>
            <a:r>
              <a:rPr lang="en-US" sz="2000" dirty="0" smtClean="0">
                <a:latin typeface="+mn-lt"/>
              </a:rPr>
              <a:t>Record of attention: Mentions in public domain</a:t>
            </a:r>
          </a:p>
          <a:p>
            <a:pPr marL="457200" indent="-457200">
              <a:buFont typeface="Arial" panose="020B0604020202020204" pitchFamily="34" charset="0"/>
              <a:buChar char="•"/>
            </a:pPr>
            <a:r>
              <a:rPr lang="en-US" sz="2000" dirty="0" smtClean="0">
                <a:latin typeface="+mn-lt"/>
              </a:rPr>
              <a:t>Measure of dissemination: Where research shared</a:t>
            </a:r>
          </a:p>
          <a:p>
            <a:pPr marL="457200" indent="-457200">
              <a:buFont typeface="Arial" panose="020B0604020202020204" pitchFamily="34" charset="0"/>
              <a:buChar char="•"/>
            </a:pPr>
            <a:r>
              <a:rPr lang="en-US" sz="2000" dirty="0" smtClean="0">
                <a:latin typeface="+mn-lt"/>
              </a:rPr>
              <a:t>Indicator of influence and impact: e.g. </a:t>
            </a:r>
            <a:r>
              <a:rPr lang="en-US" sz="2000" dirty="0">
                <a:latin typeface="+mn-lt"/>
              </a:rPr>
              <a:t>R</a:t>
            </a:r>
            <a:r>
              <a:rPr lang="en-US" sz="2000" dirty="0" smtClean="0">
                <a:latin typeface="+mn-lt"/>
              </a:rPr>
              <a:t>eferenced in public policy documents</a:t>
            </a:r>
            <a:endParaRPr lang="en-NZ" sz="2000" dirty="0">
              <a:latin typeface="+mn-lt"/>
            </a:endParaRPr>
          </a:p>
        </p:txBody>
      </p:sp>
      <p:sp>
        <p:nvSpPr>
          <p:cNvPr id="6" name="Title 5"/>
          <p:cNvSpPr>
            <a:spLocks noGrp="1"/>
          </p:cNvSpPr>
          <p:nvPr>
            <p:ph type="title"/>
          </p:nvPr>
        </p:nvSpPr>
        <p:spPr>
          <a:xfrm>
            <a:off x="523486" y="268883"/>
            <a:ext cx="6395473" cy="1095097"/>
          </a:xfrm>
        </p:spPr>
        <p:txBody>
          <a:bodyPr/>
          <a:lstStyle/>
          <a:p>
            <a:r>
              <a:rPr lang="en-US" sz="3200" dirty="0" smtClean="0"/>
              <a:t>Altmetrics</a:t>
            </a:r>
            <a:r>
              <a:rPr lang="en-US" sz="2000" dirty="0" smtClean="0"/>
              <a:t/>
            </a:r>
            <a:br>
              <a:rPr lang="en-US" sz="2000" dirty="0" smtClean="0"/>
            </a:br>
            <a:r>
              <a:rPr lang="en-US" sz="2000" dirty="0"/>
              <a:t>N</a:t>
            </a:r>
            <a:r>
              <a:rPr lang="en-US" sz="2000" dirty="0" smtClean="0"/>
              <a:t>on-traditional bibliometrics</a:t>
            </a:r>
            <a:endParaRPr lang="en-NZ"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042" y="1483513"/>
            <a:ext cx="2760659" cy="1486509"/>
          </a:xfrm>
          <a:prstGeom prst="rect">
            <a:avLst/>
          </a:prstGeom>
        </p:spPr>
      </p:pic>
      <p:pic>
        <p:nvPicPr>
          <p:cNvPr id="9" name="Picture 8"/>
          <p:cNvPicPr>
            <a:picLocks noChangeAspect="1"/>
          </p:cNvPicPr>
          <p:nvPr/>
        </p:nvPicPr>
        <p:blipFill>
          <a:blip r:embed="rId4"/>
          <a:stretch>
            <a:fillRect/>
          </a:stretch>
        </p:blipFill>
        <p:spPr>
          <a:xfrm>
            <a:off x="154480" y="3856038"/>
            <a:ext cx="8617250" cy="2903990"/>
          </a:xfrm>
          <a:prstGeom prst="rect">
            <a:avLst/>
          </a:prstGeom>
        </p:spPr>
      </p:pic>
    </p:spTree>
    <p:extLst>
      <p:ext uri="{BB962C8B-B14F-4D97-AF65-F5344CB8AC3E}">
        <p14:creationId xmlns:p14="http://schemas.microsoft.com/office/powerpoint/2010/main" val="4069427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3487" y="268883"/>
            <a:ext cx="4951038" cy="1178917"/>
          </a:xfrm>
        </p:spPr>
        <p:txBody>
          <a:bodyPr/>
          <a:lstStyle/>
          <a:p>
            <a:r>
              <a:rPr lang="en-US" sz="3200" dirty="0"/>
              <a:t>Altmetrics</a:t>
            </a:r>
            <a:br>
              <a:rPr lang="en-US" sz="3200" dirty="0"/>
            </a:br>
            <a:endParaRPr lang="en-NZ" sz="2000" dirty="0"/>
          </a:p>
        </p:txBody>
      </p:sp>
      <p:sp>
        <p:nvSpPr>
          <p:cNvPr id="7" name="TextBox 6"/>
          <p:cNvSpPr txBox="1"/>
          <p:nvPr/>
        </p:nvSpPr>
        <p:spPr>
          <a:xfrm>
            <a:off x="523487" y="706203"/>
            <a:ext cx="5207347" cy="1077218"/>
          </a:xfrm>
          <a:prstGeom prst="rect">
            <a:avLst/>
          </a:prstGeom>
        </p:spPr>
        <p:txBody>
          <a:bodyPr vert="horz" wrap="square" rtlCol="0">
            <a:spAutoFit/>
          </a:bodyPr>
          <a:lstStyle/>
          <a:p>
            <a:r>
              <a:rPr lang="en-US" sz="2800" b="1" dirty="0"/>
              <a:t>Altmetric Explorer for Institutions</a:t>
            </a:r>
          </a:p>
          <a:p>
            <a:endParaRPr lang="en-NZ" sz="3600" dirty="0" smtClean="0"/>
          </a:p>
        </p:txBody>
      </p:sp>
      <p:pic>
        <p:nvPicPr>
          <p:cNvPr id="8" name="Picture 7"/>
          <p:cNvPicPr>
            <a:picLocks noChangeAspect="1"/>
          </p:cNvPicPr>
          <p:nvPr/>
        </p:nvPicPr>
        <p:blipFill>
          <a:blip r:embed="rId3"/>
          <a:stretch>
            <a:fillRect/>
          </a:stretch>
        </p:blipFill>
        <p:spPr>
          <a:xfrm>
            <a:off x="896694" y="1460903"/>
            <a:ext cx="7607012" cy="2896587"/>
          </a:xfrm>
          <a:prstGeom prst="rect">
            <a:avLst/>
          </a:prstGeom>
        </p:spPr>
      </p:pic>
      <p:pic>
        <p:nvPicPr>
          <p:cNvPr id="9" name="Picture 8"/>
          <p:cNvPicPr>
            <a:picLocks noChangeAspect="1"/>
          </p:cNvPicPr>
          <p:nvPr/>
        </p:nvPicPr>
        <p:blipFill>
          <a:blip r:embed="rId4"/>
          <a:stretch>
            <a:fillRect/>
          </a:stretch>
        </p:blipFill>
        <p:spPr>
          <a:xfrm>
            <a:off x="980686" y="4408714"/>
            <a:ext cx="7523020" cy="1828800"/>
          </a:xfrm>
          <a:prstGeom prst="rect">
            <a:avLst/>
          </a:prstGeom>
        </p:spPr>
      </p:pic>
      <p:sp>
        <p:nvSpPr>
          <p:cNvPr id="10" name="Up Arrow 9"/>
          <p:cNvSpPr/>
          <p:nvPr/>
        </p:nvSpPr>
        <p:spPr>
          <a:xfrm>
            <a:off x="4384991" y="3355591"/>
            <a:ext cx="357205" cy="751114"/>
          </a:xfrm>
          <a:prstGeom prst="up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823680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371" y="283897"/>
            <a:ext cx="6395473" cy="561006"/>
          </a:xfrm>
        </p:spPr>
        <p:txBody>
          <a:bodyPr/>
          <a:lstStyle/>
          <a:p>
            <a:r>
              <a:rPr lang="en-US" sz="3200" dirty="0" smtClean="0"/>
              <a:t>Altmetrics</a:t>
            </a:r>
            <a:r>
              <a:rPr lang="en-US" sz="2000" dirty="0" smtClean="0"/>
              <a:t/>
            </a:r>
            <a:br>
              <a:rPr lang="en-US" sz="2000" dirty="0" smtClean="0"/>
            </a:br>
            <a:endParaRPr lang="en-NZ" sz="3200" dirty="0"/>
          </a:p>
        </p:txBody>
      </p:sp>
      <p:sp>
        <p:nvSpPr>
          <p:cNvPr id="3" name="TextBox 2"/>
          <p:cNvSpPr txBox="1"/>
          <p:nvPr/>
        </p:nvSpPr>
        <p:spPr>
          <a:xfrm>
            <a:off x="369393" y="801673"/>
            <a:ext cx="6247428" cy="892552"/>
          </a:xfrm>
          <a:prstGeom prst="rect">
            <a:avLst/>
          </a:prstGeom>
        </p:spPr>
        <p:txBody>
          <a:bodyPr vert="horz" wrap="square" rtlCol="0">
            <a:spAutoFit/>
          </a:bodyPr>
          <a:lstStyle/>
          <a:p>
            <a:r>
              <a:rPr lang="en-US" sz="2800" b="1" dirty="0" smtClean="0"/>
              <a:t>PlumX Metric </a:t>
            </a:r>
          </a:p>
          <a:p>
            <a:r>
              <a:rPr lang="en-US" sz="2400" dirty="0" smtClean="0">
                <a:solidFill>
                  <a:schemeClr val="tx1">
                    <a:lumMod val="95000"/>
                    <a:lumOff val="5000"/>
                  </a:schemeClr>
                </a:solidFill>
              </a:rPr>
              <a:t>Visible in </a:t>
            </a:r>
            <a:r>
              <a:rPr lang="en-US" sz="2400" dirty="0">
                <a:solidFill>
                  <a:schemeClr val="tx1">
                    <a:lumMod val="95000"/>
                    <a:lumOff val="5000"/>
                  </a:schemeClr>
                </a:solidFill>
              </a:rPr>
              <a:t>S</a:t>
            </a:r>
            <a:r>
              <a:rPr lang="en-US" sz="2400" dirty="0" smtClean="0">
                <a:solidFill>
                  <a:schemeClr val="tx1">
                    <a:lumMod val="95000"/>
                    <a:lumOff val="5000"/>
                  </a:schemeClr>
                </a:solidFill>
              </a:rPr>
              <a:t>copus database only</a:t>
            </a:r>
            <a:endParaRPr lang="en-US" sz="2400" dirty="0" smtClean="0"/>
          </a:p>
        </p:txBody>
      </p:sp>
      <p:pic>
        <p:nvPicPr>
          <p:cNvPr id="4" name="Picture 3"/>
          <p:cNvPicPr>
            <a:picLocks noChangeAspect="1"/>
          </p:cNvPicPr>
          <p:nvPr/>
        </p:nvPicPr>
        <p:blipFill>
          <a:blip r:embed="rId3"/>
          <a:stretch>
            <a:fillRect/>
          </a:stretch>
        </p:blipFill>
        <p:spPr>
          <a:xfrm>
            <a:off x="1048236" y="4613867"/>
            <a:ext cx="6505575" cy="981075"/>
          </a:xfrm>
          <a:prstGeom prst="rect">
            <a:avLst/>
          </a:prstGeom>
        </p:spPr>
      </p:pic>
      <p:pic>
        <p:nvPicPr>
          <p:cNvPr id="8" name="Picture 7"/>
          <p:cNvPicPr>
            <a:picLocks noChangeAspect="1"/>
          </p:cNvPicPr>
          <p:nvPr/>
        </p:nvPicPr>
        <p:blipFill>
          <a:blip r:embed="rId4"/>
          <a:stretch>
            <a:fillRect/>
          </a:stretch>
        </p:blipFill>
        <p:spPr>
          <a:xfrm>
            <a:off x="1048236" y="3764545"/>
            <a:ext cx="2333625" cy="914400"/>
          </a:xfrm>
          <a:prstGeom prst="rect">
            <a:avLst/>
          </a:prstGeom>
        </p:spPr>
      </p:pic>
      <p:sp>
        <p:nvSpPr>
          <p:cNvPr id="10" name="Rectangle 9"/>
          <p:cNvSpPr/>
          <p:nvPr/>
        </p:nvSpPr>
        <p:spPr>
          <a:xfrm>
            <a:off x="1742685" y="5611205"/>
            <a:ext cx="8489885" cy="338554"/>
          </a:xfrm>
          <a:prstGeom prst="rect">
            <a:avLst/>
          </a:prstGeom>
        </p:spPr>
        <p:txBody>
          <a:bodyPr wrap="square">
            <a:spAutoFit/>
          </a:bodyPr>
          <a:lstStyle/>
          <a:p>
            <a:r>
              <a:rPr lang="en-US" sz="1600" dirty="0"/>
              <a:t>Macken, M. (2018). </a:t>
            </a:r>
            <a:r>
              <a:rPr lang="en-US" sz="1600" i="1" dirty="0" smtClean="0"/>
              <a:t>Binding </a:t>
            </a:r>
            <a:r>
              <a:rPr lang="en-US" sz="1600" i="1" dirty="0"/>
              <a:t>Space: The Book as Spatial </a:t>
            </a:r>
            <a:r>
              <a:rPr lang="en-US" sz="1600" i="1" dirty="0" smtClean="0"/>
              <a:t>Practice. </a:t>
            </a:r>
            <a:r>
              <a:rPr lang="en-US" sz="1600" dirty="0" smtClean="0"/>
              <a:t>London, UK: Routledge</a:t>
            </a:r>
            <a:endParaRPr lang="en-NZ" sz="1600" i="1" dirty="0"/>
          </a:p>
        </p:txBody>
      </p:sp>
      <p:pic>
        <p:nvPicPr>
          <p:cNvPr id="11" name="Picture 10"/>
          <p:cNvPicPr>
            <a:picLocks noChangeAspect="1"/>
          </p:cNvPicPr>
          <p:nvPr/>
        </p:nvPicPr>
        <p:blipFill>
          <a:blip r:embed="rId5"/>
          <a:stretch>
            <a:fillRect/>
          </a:stretch>
        </p:blipFill>
        <p:spPr>
          <a:xfrm>
            <a:off x="4476521" y="1056233"/>
            <a:ext cx="4428645" cy="1958958"/>
          </a:xfrm>
          <a:prstGeom prst="rect">
            <a:avLst/>
          </a:prstGeom>
        </p:spPr>
      </p:pic>
      <p:sp>
        <p:nvSpPr>
          <p:cNvPr id="12" name="Down Arrow 11"/>
          <p:cNvSpPr/>
          <p:nvPr/>
        </p:nvSpPr>
        <p:spPr>
          <a:xfrm>
            <a:off x="7294462" y="1643060"/>
            <a:ext cx="391885" cy="554518"/>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TextBox 12"/>
          <p:cNvSpPr txBox="1"/>
          <p:nvPr/>
        </p:nvSpPr>
        <p:spPr>
          <a:xfrm>
            <a:off x="905875" y="1705380"/>
            <a:ext cx="2830285" cy="2185214"/>
          </a:xfrm>
          <a:prstGeom prst="rect">
            <a:avLst/>
          </a:prstGeom>
        </p:spPr>
        <p:txBody>
          <a:bodyPr vert="horz" wrap="square" rtlCol="0">
            <a:spAutoFit/>
          </a:bodyPr>
          <a:lstStyle/>
          <a:p>
            <a:pPr marL="342900" indent="-342900">
              <a:buFont typeface="Arial" panose="020B0604020202020204" pitchFamily="34" charset="0"/>
              <a:buChar char="•"/>
            </a:pPr>
            <a:r>
              <a:rPr lang="en-US" sz="2000" dirty="0"/>
              <a:t>Citations</a:t>
            </a:r>
          </a:p>
          <a:p>
            <a:pPr marL="342900" indent="-342900">
              <a:buFont typeface="Arial" panose="020B0604020202020204" pitchFamily="34" charset="0"/>
              <a:buChar char="•"/>
            </a:pPr>
            <a:r>
              <a:rPr lang="en-US" sz="2000" dirty="0"/>
              <a:t>Usage</a:t>
            </a:r>
          </a:p>
          <a:p>
            <a:pPr marL="342900" indent="-342900">
              <a:buFont typeface="Arial" panose="020B0604020202020204" pitchFamily="34" charset="0"/>
              <a:buChar char="•"/>
            </a:pPr>
            <a:r>
              <a:rPr lang="en-US" sz="2000" dirty="0"/>
              <a:t>Captures</a:t>
            </a:r>
          </a:p>
          <a:p>
            <a:pPr marL="342900" indent="-342900">
              <a:buFont typeface="Arial" panose="020B0604020202020204" pitchFamily="34" charset="0"/>
              <a:buChar char="•"/>
            </a:pPr>
            <a:r>
              <a:rPr lang="en-US" sz="2000" dirty="0" smtClean="0"/>
              <a:t>Mentions</a:t>
            </a:r>
          </a:p>
          <a:p>
            <a:pPr marL="342900" indent="-342900">
              <a:buFont typeface="Arial" panose="020B0604020202020204" pitchFamily="34" charset="0"/>
              <a:buChar char="•"/>
            </a:pPr>
            <a:r>
              <a:rPr lang="en-US" sz="2000" dirty="0" smtClean="0"/>
              <a:t>Social </a:t>
            </a:r>
            <a:r>
              <a:rPr lang="en-US" sz="2000" dirty="0"/>
              <a:t>Media</a:t>
            </a:r>
            <a:endParaRPr lang="en-NZ" sz="2000" dirty="0"/>
          </a:p>
          <a:p>
            <a:endParaRPr lang="en-NZ" sz="3600" dirty="0" smtClean="0"/>
          </a:p>
        </p:txBody>
      </p:sp>
    </p:spTree>
    <p:extLst>
      <p:ext uri="{BB962C8B-B14F-4D97-AF65-F5344CB8AC3E}">
        <p14:creationId xmlns:p14="http://schemas.microsoft.com/office/powerpoint/2010/main" val="1525098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3487" y="268883"/>
            <a:ext cx="4951038" cy="656403"/>
          </a:xfrm>
        </p:spPr>
        <p:txBody>
          <a:bodyPr/>
          <a:lstStyle/>
          <a:p>
            <a:r>
              <a:rPr lang="en-US" sz="3200" dirty="0" smtClean="0"/>
              <a:t>Resources &amp; links</a:t>
            </a:r>
            <a:endParaRPr lang="en-NZ" sz="3200" dirty="0"/>
          </a:p>
        </p:txBody>
      </p:sp>
      <p:sp>
        <p:nvSpPr>
          <p:cNvPr id="7" name="TextBox 6"/>
          <p:cNvSpPr txBox="1"/>
          <p:nvPr/>
        </p:nvSpPr>
        <p:spPr>
          <a:xfrm>
            <a:off x="200026" y="1186543"/>
            <a:ext cx="8686800" cy="4770537"/>
          </a:xfrm>
          <a:prstGeom prst="rect">
            <a:avLst/>
          </a:prstGeom>
        </p:spPr>
        <p:txBody>
          <a:bodyPr vert="horz" wrap="square" rtlCol="0">
            <a:spAutoFit/>
          </a:bodyPr>
          <a:lstStyle/>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rPr>
              <a:t>Reporting publication quality </a:t>
            </a:r>
            <a:endParaRPr lang="en-US" sz="2000" dirty="0" smtClean="0">
              <a:latin typeface="Verdana" panose="020B0604030504040204" pitchFamily="34" charset="0"/>
              <a:ea typeface="Verdana" panose="020B0604030504040204" pitchFamily="34" charset="0"/>
            </a:endParaRPr>
          </a:p>
          <a:p>
            <a:r>
              <a:rPr lang="en-US" sz="1600" dirty="0" smtClean="0">
                <a:latin typeface="Verdana" panose="020B0604030504040204" pitchFamily="34" charset="0"/>
                <a:ea typeface="Verdana" panose="020B0604030504040204" pitchFamily="34" charset="0"/>
              </a:rPr>
              <a:t>Lamont, Fiona (2019): Reporting publication quality - Creative Arts and Industries. figshare. Book.</a:t>
            </a:r>
          </a:p>
          <a:p>
            <a:r>
              <a:rPr lang="en-NZ" sz="1600" dirty="0" smtClean="0">
                <a:latin typeface="Verdana" panose="020B0604030504040204" pitchFamily="34" charset="0"/>
                <a:ea typeface="Verdana" panose="020B0604030504040204" pitchFamily="34" charset="0"/>
                <a:hlinkClick r:id="rId3"/>
              </a:rPr>
              <a:t>https://doi.org/10.17608/k6.auckland.9809981.v1</a:t>
            </a:r>
            <a:r>
              <a:rPr lang="en-NZ" sz="1600" dirty="0" smtClean="0">
                <a:latin typeface="Verdana" panose="020B0604030504040204" pitchFamily="34" charset="0"/>
                <a:ea typeface="Verdana" panose="020B0604030504040204" pitchFamily="34" charset="0"/>
              </a:rPr>
              <a:t> </a:t>
            </a:r>
          </a:p>
          <a:p>
            <a:endParaRPr lang="en-US" sz="1600" dirty="0" smtClean="0"/>
          </a:p>
          <a:p>
            <a:endParaRPr lang="en-US" sz="1600" dirty="0" smtClean="0"/>
          </a:p>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rPr>
              <a:t>ERA 2018 Journal List: Architecture &amp; Planning: Design</a:t>
            </a:r>
          </a:p>
          <a:p>
            <a:r>
              <a:rPr lang="en-US" sz="1600" dirty="0">
                <a:latin typeface="Verdana" panose="020B0604030504040204" pitchFamily="34" charset="0"/>
                <a:ea typeface="Verdana" panose="020B0604030504040204" pitchFamily="34" charset="0"/>
              </a:rPr>
              <a:t>Lamont, Fiona (2019): ERA 2018 Journal List. FoR - Architecture &amp; Planning: Design Studies. figshare. Online resource</a:t>
            </a:r>
            <a:r>
              <a:rPr lang="en-US" sz="1600" dirty="0" smtClean="0">
                <a:latin typeface="Verdana" panose="020B0604030504040204" pitchFamily="34" charset="0"/>
                <a:ea typeface="Verdana" panose="020B0604030504040204" pitchFamily="34" charset="0"/>
              </a:rPr>
              <a:t>.</a:t>
            </a:r>
          </a:p>
          <a:p>
            <a:r>
              <a:rPr lang="en-NZ" sz="1600" dirty="0">
                <a:latin typeface="Verdana" panose="020B0604030504040204" pitchFamily="34" charset="0"/>
                <a:ea typeface="Verdana" panose="020B0604030504040204" pitchFamily="34" charset="0"/>
                <a:hlinkClick r:id="rId4"/>
              </a:rPr>
              <a:t>https://</a:t>
            </a:r>
            <a:r>
              <a:rPr lang="en-NZ" sz="1600" dirty="0" smtClean="0">
                <a:latin typeface="Verdana" panose="020B0604030504040204" pitchFamily="34" charset="0"/>
                <a:ea typeface="Verdana" panose="020B0604030504040204" pitchFamily="34" charset="0"/>
                <a:hlinkClick r:id="rId4"/>
              </a:rPr>
              <a:t>doi.org/10.17608/k6.auckland.9750944.v2</a:t>
            </a:r>
            <a:r>
              <a:rPr lang="en-NZ" sz="1600" dirty="0" smtClean="0">
                <a:latin typeface="Verdana" panose="020B0604030504040204" pitchFamily="34" charset="0"/>
                <a:ea typeface="Verdana" panose="020B0604030504040204" pitchFamily="34" charset="0"/>
              </a:rPr>
              <a:t> </a:t>
            </a:r>
          </a:p>
          <a:p>
            <a:endParaRPr lang="en-US" sz="1600" dirty="0" smtClean="0"/>
          </a:p>
          <a:p>
            <a:endParaRPr lang="en-US" sz="1600" dirty="0" smtClean="0"/>
          </a:p>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rPr>
              <a:t>ERA 2018 Journal List: Fine Arts: Music: Dance</a:t>
            </a:r>
          </a:p>
          <a:p>
            <a:r>
              <a:rPr lang="en-US" sz="1600" dirty="0">
                <a:latin typeface="Verdana" panose="020B0604030504040204" pitchFamily="34" charset="0"/>
                <a:ea typeface="Verdana" panose="020B0604030504040204" pitchFamily="34" charset="0"/>
              </a:rPr>
              <a:t>Lamont, Fiona (2019): ERA 2018 Journal List. FoR - Fine Arts: Music: Dance Studies. figshare. Online resource</a:t>
            </a:r>
            <a:r>
              <a:rPr lang="en-US" sz="1600" dirty="0" smtClean="0">
                <a:latin typeface="Verdana" panose="020B0604030504040204" pitchFamily="34" charset="0"/>
                <a:ea typeface="Verdana" panose="020B0604030504040204" pitchFamily="34" charset="0"/>
              </a:rPr>
              <a:t>.</a:t>
            </a:r>
          </a:p>
          <a:p>
            <a:r>
              <a:rPr lang="en-NZ" sz="1600" dirty="0">
                <a:latin typeface="Verdana" panose="020B0604030504040204" pitchFamily="34" charset="0"/>
                <a:ea typeface="Verdana" panose="020B0604030504040204" pitchFamily="34" charset="0"/>
                <a:hlinkClick r:id="rId5"/>
              </a:rPr>
              <a:t>https://</a:t>
            </a:r>
            <a:r>
              <a:rPr lang="en-NZ" sz="1600" dirty="0" smtClean="0">
                <a:latin typeface="Verdana" panose="020B0604030504040204" pitchFamily="34" charset="0"/>
                <a:ea typeface="Verdana" panose="020B0604030504040204" pitchFamily="34" charset="0"/>
                <a:hlinkClick r:id="rId5"/>
              </a:rPr>
              <a:t>doi.org/10.17608/k6.auckland.9750971.v3</a:t>
            </a:r>
            <a:r>
              <a:rPr lang="en-NZ" sz="1600" dirty="0" smtClean="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2377023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5738" y="898751"/>
            <a:ext cx="8815387" cy="5387749"/>
          </a:xfrm>
        </p:spPr>
        <p:txBody>
          <a:bodyPr/>
          <a:lstStyle/>
          <a:p>
            <a:endParaRPr lang="en-NZ" sz="2400" dirty="0"/>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rPr>
              <a:t>SCImago</a:t>
            </a:r>
            <a:endParaRPr lang="en-US" sz="2400" dirty="0">
              <a:latin typeface="Verdana" panose="020B0604030504040204" pitchFamily="34" charset="0"/>
              <a:ea typeface="Verdana" panose="020B0604030504040204" pitchFamily="34" charset="0"/>
            </a:endParaRPr>
          </a:p>
          <a:p>
            <a:r>
              <a:rPr lang="en-US" sz="2400" dirty="0" smtClean="0">
                <a:latin typeface="Verdana" panose="020B0604030504040204" pitchFamily="34" charset="0"/>
                <a:ea typeface="Verdana" panose="020B0604030504040204" pitchFamily="34" charset="0"/>
                <a:hlinkClick r:id="rId3"/>
              </a:rPr>
              <a:t>https</a:t>
            </a:r>
            <a:r>
              <a:rPr lang="en-US" sz="2400" dirty="0">
                <a:latin typeface="Verdana" panose="020B0604030504040204" pitchFamily="34" charset="0"/>
                <a:ea typeface="Verdana" panose="020B0604030504040204" pitchFamily="34" charset="0"/>
                <a:hlinkClick r:id="rId3"/>
              </a:rPr>
              <a:t>://</a:t>
            </a:r>
            <a:r>
              <a:rPr lang="en-US" sz="2400" dirty="0" smtClean="0">
                <a:latin typeface="Verdana" panose="020B0604030504040204" pitchFamily="34" charset="0"/>
                <a:ea typeface="Verdana" panose="020B0604030504040204" pitchFamily="34" charset="0"/>
                <a:hlinkClick r:id="rId3"/>
              </a:rPr>
              <a:t>www.scimagojr.com/index.php</a:t>
            </a:r>
            <a:endParaRPr lang="en-US" sz="24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ERIHPLUS (European Reference for the Humanities)</a:t>
            </a:r>
          </a:p>
          <a:p>
            <a:r>
              <a:rPr lang="en-NZ" sz="2400" dirty="0">
                <a:latin typeface="Verdana" panose="020B0604030504040204" pitchFamily="34" charset="0"/>
                <a:ea typeface="Verdana" panose="020B0604030504040204" pitchFamily="34" charset="0"/>
                <a:hlinkClick r:id="rId4"/>
              </a:rPr>
              <a:t>https://dbh.nsd.uib.no/publiseringskanaler/erihplus</a:t>
            </a:r>
            <a:r>
              <a:rPr lang="en-NZ" sz="2400" dirty="0" smtClean="0">
                <a:latin typeface="+mn-lt"/>
                <a:hlinkClick r:id="rId4"/>
              </a:rPr>
              <a:t>/</a:t>
            </a:r>
            <a:endParaRPr lang="en-NZ" sz="2400" dirty="0" smtClean="0">
              <a:latin typeface="+mn-lt"/>
            </a:endParaRPr>
          </a:p>
          <a:p>
            <a:endParaRPr lang="en-NZ" sz="2400" dirty="0">
              <a:latin typeface="+mn-lt"/>
            </a:endParaRP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rPr>
              <a:t>Track </a:t>
            </a:r>
            <a:r>
              <a:rPr lang="en-US" sz="2400" dirty="0">
                <a:latin typeface="Verdana" panose="020B0604030504040204" pitchFamily="34" charset="0"/>
                <a:ea typeface="Verdana" panose="020B0604030504040204" pitchFamily="34" charset="0"/>
              </a:rPr>
              <a:t>Your Impact Guide</a:t>
            </a:r>
          </a:p>
          <a:p>
            <a:r>
              <a:rPr lang="en-NZ" sz="2400" dirty="0">
                <a:latin typeface="Verdana" panose="020B0604030504040204" pitchFamily="34" charset="0"/>
                <a:ea typeface="Verdana" panose="020B0604030504040204" pitchFamily="34" charset="0"/>
                <a:hlinkClick r:id="rId5"/>
              </a:rPr>
              <a:t>https://</a:t>
            </a:r>
            <a:r>
              <a:rPr lang="en-NZ" sz="2400" dirty="0" smtClean="0">
                <a:latin typeface="Verdana" panose="020B0604030504040204" pitchFamily="34" charset="0"/>
                <a:ea typeface="Verdana" panose="020B0604030504040204" pitchFamily="34" charset="0"/>
                <a:hlinkClick r:id="rId5"/>
              </a:rPr>
              <a:t>www.library.auckland.ac.nz/guides/track-your-impact</a:t>
            </a:r>
            <a:endParaRPr lang="en-NZ" sz="2400" dirty="0" smtClean="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endParaRPr lang="en-NZ"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smtClean="0"/>
              <a:t>Journal </a:t>
            </a:r>
            <a:r>
              <a:rPr lang="en-US" sz="2400" dirty="0"/>
              <a:t>Impact Guide</a:t>
            </a:r>
          </a:p>
          <a:p>
            <a:r>
              <a:rPr lang="en-NZ" sz="2400" dirty="0">
                <a:hlinkClick r:id="rId6"/>
              </a:rPr>
              <a:t>https://</a:t>
            </a:r>
            <a:r>
              <a:rPr lang="en-NZ" sz="2400" dirty="0" smtClean="0">
                <a:hlinkClick r:id="rId6"/>
              </a:rPr>
              <a:t>www.library.auckland.ac.nz/guides/track-your-impact/journal</a:t>
            </a:r>
            <a:endParaRPr lang="en-NZ" sz="2400" dirty="0" smtClean="0"/>
          </a:p>
          <a:p>
            <a:endParaRPr lang="en-US" sz="2400" dirty="0"/>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Open Syllabus Explorer  </a:t>
            </a:r>
          </a:p>
          <a:p>
            <a:r>
              <a:rPr lang="en-US" sz="2400" dirty="0">
                <a:latin typeface="Verdana" panose="020B0604030504040204" pitchFamily="34" charset="0"/>
                <a:ea typeface="Verdana" panose="020B0604030504040204" pitchFamily="34" charset="0"/>
                <a:hlinkClick r:id="rId7"/>
              </a:rPr>
              <a:t>https://opensyllabus.org/</a:t>
            </a:r>
            <a:r>
              <a:rPr lang="en-US" sz="2400" dirty="0">
                <a:latin typeface="Verdana" panose="020B0604030504040204" pitchFamily="34" charset="0"/>
                <a:ea typeface="Verdana" panose="020B0604030504040204" pitchFamily="34" charset="0"/>
              </a:rPr>
              <a:t> </a:t>
            </a:r>
          </a:p>
          <a:p>
            <a:endParaRPr lang="en-NZ" sz="2400" dirty="0"/>
          </a:p>
          <a:p>
            <a:endParaRPr lang="en-NZ" sz="2400" dirty="0">
              <a:latin typeface="Verdana" panose="020B0604030504040204" pitchFamily="34" charset="0"/>
              <a:ea typeface="Verdana" panose="020B0604030504040204" pitchFamily="34" charset="0"/>
            </a:endParaRPr>
          </a:p>
          <a:p>
            <a:endParaRPr lang="en-US" sz="1800" dirty="0"/>
          </a:p>
          <a:p>
            <a:endParaRPr lang="en-US" sz="2400" dirty="0">
              <a:latin typeface="+mn-lt"/>
            </a:endParaRPr>
          </a:p>
          <a:p>
            <a:pPr marL="342900" indent="-342900">
              <a:buFont typeface="Arial" panose="020B0604020202020204" pitchFamily="34" charset="0"/>
              <a:buChar char="•"/>
            </a:pPr>
            <a:endParaRPr lang="en-US" sz="2400" dirty="0">
              <a:latin typeface="+mn-lt"/>
            </a:endParaRPr>
          </a:p>
          <a:p>
            <a:endParaRPr lang="en-NZ" sz="2000" dirty="0"/>
          </a:p>
          <a:p>
            <a:endParaRPr lang="en-US" sz="2000" dirty="0"/>
          </a:p>
          <a:p>
            <a:endParaRPr lang="en-NZ" dirty="0"/>
          </a:p>
        </p:txBody>
      </p:sp>
      <p:sp>
        <p:nvSpPr>
          <p:cNvPr id="6" name="Title 5"/>
          <p:cNvSpPr>
            <a:spLocks noGrp="1"/>
          </p:cNvSpPr>
          <p:nvPr>
            <p:ph type="title"/>
          </p:nvPr>
        </p:nvSpPr>
        <p:spPr>
          <a:xfrm>
            <a:off x="523487" y="268883"/>
            <a:ext cx="4951038" cy="787031"/>
          </a:xfrm>
        </p:spPr>
        <p:txBody>
          <a:bodyPr/>
          <a:lstStyle/>
          <a:p>
            <a:r>
              <a:rPr lang="en-US" sz="3200" dirty="0"/>
              <a:t>Resources &amp; links</a:t>
            </a:r>
            <a:endParaRPr lang="en-NZ" sz="3200" dirty="0"/>
          </a:p>
        </p:txBody>
      </p:sp>
    </p:spTree>
    <p:extLst>
      <p:ext uri="{BB962C8B-B14F-4D97-AF65-F5344CB8AC3E}">
        <p14:creationId xmlns:p14="http://schemas.microsoft.com/office/powerpoint/2010/main" val="4118604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3487" y="168870"/>
            <a:ext cx="4951038" cy="787031"/>
          </a:xfrm>
        </p:spPr>
        <p:txBody>
          <a:bodyPr/>
          <a:lstStyle/>
          <a:p>
            <a:r>
              <a:rPr lang="en-US" sz="3200" dirty="0"/>
              <a:t>Resources &amp; links</a:t>
            </a:r>
            <a:endParaRPr lang="en-NZ" sz="3200" dirty="0"/>
          </a:p>
        </p:txBody>
      </p:sp>
      <p:sp>
        <p:nvSpPr>
          <p:cNvPr id="8" name="TextBox 7"/>
          <p:cNvSpPr txBox="1"/>
          <p:nvPr/>
        </p:nvSpPr>
        <p:spPr>
          <a:xfrm>
            <a:off x="271464" y="1055914"/>
            <a:ext cx="9043986" cy="6370975"/>
          </a:xfrm>
          <a:prstGeom prst="rect">
            <a:avLst/>
          </a:prstGeom>
        </p:spPr>
        <p:txBody>
          <a:bodyPr vert="horz" wrap="square" rtlCol="0">
            <a:spAutoFit/>
          </a:bodyPr>
          <a:lstStyle/>
          <a:p>
            <a:pPr marL="342900" indent="-342900">
              <a:buFont typeface="Arial" panose="020B0604020202020204" pitchFamily="34" charset="0"/>
              <a:buChar char="•"/>
            </a:pPr>
            <a:r>
              <a:rPr lang="en-NZ" sz="2400" dirty="0">
                <a:latin typeface="Verdana" panose="020B0604030504040204" pitchFamily="34" charset="0"/>
                <a:ea typeface="Verdana" panose="020B0604030504040204" pitchFamily="34" charset="0"/>
              </a:rPr>
              <a:t>Altmetric Explorer for Institutions </a:t>
            </a:r>
          </a:p>
          <a:p>
            <a:r>
              <a:rPr lang="en-NZ" sz="2400" dirty="0">
                <a:latin typeface="Verdana" panose="020B0604030504040204" pitchFamily="34" charset="0"/>
                <a:ea typeface="Verdana" panose="020B0604030504040204" pitchFamily="34" charset="0"/>
                <a:hlinkClick r:id="rId3"/>
              </a:rPr>
              <a:t>https://www.altmetric.com/explorer/highlights</a:t>
            </a:r>
            <a:r>
              <a:rPr lang="en-US" sz="2400" dirty="0">
                <a:latin typeface="Verdana" panose="020B0604030504040204" pitchFamily="34" charset="0"/>
                <a:ea typeface="Verdana" panose="020B0604030504040204" pitchFamily="34" charset="0"/>
              </a:rPr>
              <a:t> </a:t>
            </a:r>
            <a:endParaRPr lang="en-US" sz="2400" dirty="0" smtClean="0">
              <a:latin typeface="Verdana" panose="020B0604030504040204" pitchFamily="34" charset="0"/>
              <a:ea typeface="Verdana" panose="020B0604030504040204" pitchFamily="34" charset="0"/>
            </a:endParaRPr>
          </a:p>
          <a:p>
            <a:endParaRPr lang="en-US"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rPr>
              <a:t>Citation </a:t>
            </a:r>
            <a:r>
              <a:rPr lang="en-US" sz="2400" dirty="0" smtClean="0">
                <a:latin typeface="Verdana" panose="020B0604030504040204" pitchFamily="34" charset="0"/>
                <a:ea typeface="Verdana" panose="020B0604030504040204" pitchFamily="34" charset="0"/>
              </a:rPr>
              <a:t>Impact Guide</a:t>
            </a:r>
          </a:p>
          <a:p>
            <a:r>
              <a:rPr lang="en-US" sz="2400" dirty="0">
                <a:latin typeface="Verdana" panose="020B0604030504040204" pitchFamily="34" charset="0"/>
                <a:ea typeface="Verdana" panose="020B0604030504040204" pitchFamily="34" charset="0"/>
                <a:hlinkClick r:id="rId4"/>
              </a:rPr>
              <a:t>https://</a:t>
            </a:r>
            <a:r>
              <a:rPr lang="en-US" sz="2400" dirty="0" smtClean="0">
                <a:latin typeface="Verdana" panose="020B0604030504040204" pitchFamily="34" charset="0"/>
                <a:ea typeface="Verdana" panose="020B0604030504040204" pitchFamily="34" charset="0"/>
                <a:hlinkClick r:id="rId4"/>
              </a:rPr>
              <a:t>www.library.auckland.ac.nz/guides/track-your-impact/citation</a:t>
            </a:r>
            <a:r>
              <a:rPr lang="en-US" sz="2400" dirty="0" smtClean="0">
                <a:latin typeface="Verdana" panose="020B0604030504040204" pitchFamily="34" charset="0"/>
                <a:ea typeface="Verdana" panose="020B0604030504040204" pitchFamily="34" charset="0"/>
              </a:rPr>
              <a:t> </a:t>
            </a:r>
          </a:p>
          <a:p>
            <a:endParaRPr lang="en-US" sz="2400" dirty="0" smtClean="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rPr>
              <a:t>Book Impact Guide</a:t>
            </a:r>
          </a:p>
          <a:p>
            <a:r>
              <a:rPr lang="en-NZ" sz="2400" dirty="0">
                <a:latin typeface="Verdana" panose="020B0604030504040204" pitchFamily="34" charset="0"/>
                <a:ea typeface="Verdana" panose="020B0604030504040204" pitchFamily="34" charset="0"/>
                <a:hlinkClick r:id="rId5"/>
              </a:rPr>
              <a:t>https://</a:t>
            </a:r>
            <a:r>
              <a:rPr lang="en-NZ" sz="2400" dirty="0" smtClean="0">
                <a:latin typeface="Verdana" panose="020B0604030504040204" pitchFamily="34" charset="0"/>
                <a:ea typeface="Verdana" panose="020B0604030504040204" pitchFamily="34" charset="0"/>
                <a:hlinkClick r:id="rId5"/>
              </a:rPr>
              <a:t>www.library.auckland.ac.nz/guides/track-your-impact/book</a:t>
            </a:r>
            <a:r>
              <a:rPr lang="en-NZ" sz="2400" dirty="0" smtClean="0">
                <a:latin typeface="Verdana" panose="020B0604030504040204" pitchFamily="34" charset="0"/>
                <a:ea typeface="Verdana" panose="020B0604030504040204" pitchFamily="34" charset="0"/>
              </a:rPr>
              <a:t> </a:t>
            </a:r>
            <a:endParaRPr lang="en-NZ" sz="2400" dirty="0" smtClean="0">
              <a:latin typeface="Verdana" panose="020B0604030504040204" pitchFamily="34" charset="0"/>
              <a:ea typeface="Verdana" panose="020B0604030504040204" pitchFamily="34" charset="0"/>
            </a:endParaRPr>
          </a:p>
          <a:p>
            <a:endParaRPr lang="en-NZ" sz="24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Journal Citation Ranking and Quartile Scores (explained)</a:t>
            </a:r>
          </a:p>
          <a:p>
            <a:r>
              <a:rPr lang="en-NZ" sz="2400" dirty="0">
                <a:latin typeface="Verdana" panose="020B0604030504040204" pitchFamily="34" charset="0"/>
                <a:ea typeface="Verdana" panose="020B0604030504040204" pitchFamily="34" charset="0"/>
                <a:hlinkClick r:id="rId6"/>
              </a:rPr>
              <a:t>https://</a:t>
            </a:r>
            <a:r>
              <a:rPr lang="en-NZ" sz="2400" dirty="0" smtClean="0">
                <a:latin typeface="Verdana" panose="020B0604030504040204" pitchFamily="34" charset="0"/>
                <a:ea typeface="Verdana" panose="020B0604030504040204" pitchFamily="34" charset="0"/>
                <a:hlinkClick r:id="rId6"/>
              </a:rPr>
              <a:t>researchassessment.fbk.eu/quartile_score</a:t>
            </a:r>
            <a:endParaRPr lang="en-NZ" sz="2400" dirty="0" smtClean="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endParaRPr lang="en-NZ" sz="2400" dirty="0">
              <a:latin typeface="Verdana" panose="020B0604030504040204" pitchFamily="34" charset="0"/>
              <a:ea typeface="Verdana" panose="020B0604030504040204" pitchFamily="34" charset="0"/>
            </a:endParaRPr>
          </a:p>
          <a:p>
            <a:endParaRPr lang="en-US" sz="2400" dirty="0" smtClean="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67511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92" y="1595436"/>
            <a:ext cx="8556171" cy="4835299"/>
          </a:xfrm>
          <a:prstGeom prst="rect">
            <a:avLst/>
          </a:prstGeom>
        </p:spPr>
      </p:pic>
      <p:sp>
        <p:nvSpPr>
          <p:cNvPr id="5" name="TextBox 4"/>
          <p:cNvSpPr txBox="1"/>
          <p:nvPr/>
        </p:nvSpPr>
        <p:spPr>
          <a:xfrm>
            <a:off x="278265" y="4990635"/>
            <a:ext cx="7626481" cy="1631216"/>
          </a:xfrm>
          <a:prstGeom prst="rect">
            <a:avLst/>
          </a:prstGeom>
        </p:spPr>
        <p:txBody>
          <a:bodyPr vert="horz" wrap="square" rtlCol="0">
            <a:spAutoFit/>
          </a:bodyPr>
          <a:lstStyle/>
          <a:p>
            <a:r>
              <a:rPr lang="en-US" sz="2000" dirty="0">
                <a:solidFill>
                  <a:schemeClr val="bg1"/>
                </a:solidFill>
              </a:rPr>
              <a:t>Fiona Lamont, Research Services </a:t>
            </a:r>
            <a:r>
              <a:rPr lang="en-US" sz="2000" dirty="0" smtClean="0">
                <a:solidFill>
                  <a:schemeClr val="bg1"/>
                </a:solidFill>
              </a:rPr>
              <a:t>Adviser (Creative Arts &amp; Industries)</a:t>
            </a:r>
            <a:endParaRPr lang="en-US" sz="2000" dirty="0">
              <a:solidFill>
                <a:schemeClr val="bg1"/>
              </a:solidFill>
            </a:endParaRPr>
          </a:p>
          <a:p>
            <a:r>
              <a:rPr lang="en-US" sz="2000" dirty="0">
                <a:solidFill>
                  <a:schemeClr val="bg1"/>
                </a:solidFill>
              </a:rPr>
              <a:t>Te Tumu Herenga / Libraries and Learning Services</a:t>
            </a:r>
          </a:p>
          <a:p>
            <a:r>
              <a:rPr lang="en-NZ" sz="2000" dirty="0">
                <a:solidFill>
                  <a:schemeClr val="bg1"/>
                </a:solidFill>
              </a:rPr>
              <a:t>(09) 923 8655</a:t>
            </a:r>
            <a:endParaRPr lang="en-US" sz="2400" dirty="0">
              <a:solidFill>
                <a:schemeClr val="bg1"/>
              </a:solidFill>
            </a:endParaRPr>
          </a:p>
          <a:p>
            <a:r>
              <a:rPr lang="en-US" sz="2000" dirty="0" smtClean="0">
                <a:solidFill>
                  <a:schemeClr val="bg1"/>
                </a:solidFill>
              </a:rPr>
              <a:t>f.lamont@auckland.ac.nz</a:t>
            </a:r>
            <a:endParaRPr lang="en-US" sz="2000" dirty="0" smtClean="0">
              <a:solidFill>
                <a:schemeClr val="bg1"/>
              </a:solidFill>
            </a:endParaRPr>
          </a:p>
          <a:p>
            <a:endParaRPr lang="en-NZ" sz="2000" dirty="0" smtClean="0"/>
          </a:p>
        </p:txBody>
      </p:sp>
    </p:spTree>
    <p:extLst>
      <p:ext uri="{BB962C8B-B14F-4D97-AF65-F5344CB8AC3E}">
        <p14:creationId xmlns:p14="http://schemas.microsoft.com/office/powerpoint/2010/main" val="3929033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1002578" y="1262389"/>
            <a:ext cx="6228647" cy="2361648"/>
          </a:xfrm>
        </p:spPr>
        <p:txBody>
          <a:bodyPr/>
          <a:lstStyle/>
          <a:p>
            <a:pPr marL="1028700" lvl="1">
              <a:buFont typeface="Arial" panose="020B0604020202020204" pitchFamily="34" charset="0"/>
              <a:buChar char="•"/>
            </a:pPr>
            <a:r>
              <a:rPr lang="en-US" sz="2000" dirty="0" smtClean="0"/>
              <a:t>Publisher contact &amp; publication status</a:t>
            </a:r>
          </a:p>
          <a:p>
            <a:pPr marL="1028700" lvl="1">
              <a:buFont typeface="Arial" panose="020B0604020202020204" pitchFamily="34" charset="0"/>
              <a:buChar char="•"/>
            </a:pPr>
            <a:r>
              <a:rPr lang="en-US" sz="2000" dirty="0" smtClean="0"/>
              <a:t>ISSN</a:t>
            </a:r>
          </a:p>
          <a:p>
            <a:pPr marL="1028700" lvl="1">
              <a:buFont typeface="Arial" panose="020B0604020202020204" pitchFamily="34" charset="0"/>
              <a:buChar char="•"/>
            </a:pPr>
            <a:r>
              <a:rPr lang="en-US" sz="2000" dirty="0" smtClean="0"/>
              <a:t>Language</a:t>
            </a:r>
          </a:p>
          <a:p>
            <a:pPr marL="1028700" lvl="1">
              <a:buFont typeface="Arial" panose="020B0604020202020204" pitchFamily="34" charset="0"/>
              <a:buChar char="•"/>
            </a:pPr>
            <a:r>
              <a:rPr lang="en-US" sz="2000" dirty="0" smtClean="0"/>
              <a:t>How reviewed</a:t>
            </a:r>
          </a:p>
          <a:p>
            <a:pPr marL="1028700" lvl="1">
              <a:buFont typeface="Arial" panose="020B0604020202020204" pitchFamily="34" charset="0"/>
              <a:buChar char="•"/>
            </a:pPr>
            <a:r>
              <a:rPr lang="en-US" sz="2000" dirty="0" smtClean="0"/>
              <a:t>Frequency</a:t>
            </a:r>
          </a:p>
          <a:p>
            <a:pPr marL="1028700" lvl="1">
              <a:buFont typeface="Arial" panose="020B0604020202020204" pitchFamily="34" charset="0"/>
              <a:buChar char="•"/>
            </a:pPr>
            <a:r>
              <a:rPr lang="en-US" sz="2000" dirty="0" smtClean="0"/>
              <a:t>Coverage by </a:t>
            </a:r>
            <a:r>
              <a:rPr lang="en-US" sz="2000" b="1" u="sng" dirty="0" smtClean="0"/>
              <a:t>indexing and abstracting services</a:t>
            </a:r>
          </a:p>
          <a:p>
            <a:pPr marL="1028700" lvl="1">
              <a:buFont typeface="Arial" panose="020B0604020202020204" pitchFamily="34" charset="0"/>
              <a:buChar char="•"/>
            </a:pPr>
            <a:endParaRPr lang="en-US" sz="2000" dirty="0" smtClean="0"/>
          </a:p>
          <a:p>
            <a:pPr marL="1028700" lvl="1">
              <a:buFont typeface="Arial" panose="020B0604020202020204" pitchFamily="34" charset="0"/>
              <a:buChar char="•"/>
            </a:pPr>
            <a:endParaRPr lang="en-NZ" sz="2000" dirty="0"/>
          </a:p>
        </p:txBody>
      </p:sp>
      <p:sp>
        <p:nvSpPr>
          <p:cNvPr id="16" name="Title 15"/>
          <p:cNvSpPr>
            <a:spLocks noGrp="1"/>
          </p:cNvSpPr>
          <p:nvPr>
            <p:ph type="title"/>
          </p:nvPr>
        </p:nvSpPr>
        <p:spPr>
          <a:xfrm>
            <a:off x="523487" y="268884"/>
            <a:ext cx="6325182" cy="832128"/>
          </a:xfrm>
        </p:spPr>
        <p:txBody>
          <a:bodyPr/>
          <a:lstStyle/>
          <a:p>
            <a:r>
              <a:rPr lang="en-US" sz="3200" dirty="0" smtClean="0"/>
              <a:t>Ulrichsweb</a:t>
            </a:r>
            <a:endParaRPr lang="en-NZ"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585" y="1666822"/>
            <a:ext cx="2107870" cy="1185367"/>
          </a:xfrm>
          <a:prstGeom prst="rect">
            <a:avLst/>
          </a:prstGeom>
        </p:spPr>
      </p:pic>
      <p:pic>
        <p:nvPicPr>
          <p:cNvPr id="6" name="Picture 5"/>
          <p:cNvPicPr>
            <a:picLocks noChangeAspect="1"/>
          </p:cNvPicPr>
          <p:nvPr/>
        </p:nvPicPr>
        <p:blipFill>
          <a:blip r:embed="rId4"/>
          <a:stretch>
            <a:fillRect/>
          </a:stretch>
        </p:blipFill>
        <p:spPr>
          <a:xfrm>
            <a:off x="1301158" y="3972888"/>
            <a:ext cx="5864753" cy="2229614"/>
          </a:xfrm>
          <a:prstGeom prst="rect">
            <a:avLst/>
          </a:prstGeom>
        </p:spPr>
      </p:pic>
      <p:sp>
        <p:nvSpPr>
          <p:cNvPr id="7" name="Down Arrow 6"/>
          <p:cNvSpPr/>
          <p:nvPr/>
        </p:nvSpPr>
        <p:spPr>
          <a:xfrm>
            <a:off x="3874585" y="4552539"/>
            <a:ext cx="484632" cy="676670"/>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617056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Ulrichsweb example</a:t>
            </a:r>
            <a:endParaRPr lang="en-NZ" sz="2800" dirty="0"/>
          </a:p>
        </p:txBody>
      </p:sp>
      <p:pic>
        <p:nvPicPr>
          <p:cNvPr id="12" name="Picture 11"/>
          <p:cNvPicPr>
            <a:picLocks noChangeAspect="1"/>
          </p:cNvPicPr>
          <p:nvPr/>
        </p:nvPicPr>
        <p:blipFill>
          <a:blip r:embed="rId3"/>
          <a:stretch>
            <a:fillRect/>
          </a:stretch>
        </p:blipFill>
        <p:spPr>
          <a:xfrm>
            <a:off x="1164660" y="965714"/>
            <a:ext cx="6438900" cy="5334000"/>
          </a:xfrm>
          <a:prstGeom prst="rect">
            <a:avLst/>
          </a:prstGeom>
        </p:spPr>
      </p:pic>
      <p:sp>
        <p:nvSpPr>
          <p:cNvPr id="13" name="Right Arrow 12"/>
          <p:cNvSpPr/>
          <p:nvPr/>
        </p:nvSpPr>
        <p:spPr>
          <a:xfrm>
            <a:off x="421639" y="5799547"/>
            <a:ext cx="702836" cy="325677"/>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4" name="Left Arrow 13"/>
          <p:cNvSpPr/>
          <p:nvPr/>
        </p:nvSpPr>
        <p:spPr>
          <a:xfrm>
            <a:off x="3131506" y="5799547"/>
            <a:ext cx="676405" cy="325677"/>
          </a:xfrm>
          <a:prstGeom prst="lef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3108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523486" y="268883"/>
            <a:ext cx="5561627" cy="1393662"/>
          </a:xfrm>
        </p:spPr>
        <p:txBody>
          <a:bodyPr/>
          <a:lstStyle/>
          <a:p>
            <a:r>
              <a:rPr lang="en-US" sz="3200" dirty="0" smtClean="0"/>
              <a:t>Standard </a:t>
            </a:r>
            <a:r>
              <a:rPr lang="en-US" sz="3200" dirty="0" smtClean="0"/>
              <a:t>journal-level </a:t>
            </a:r>
            <a:r>
              <a:rPr lang="en-US" sz="3200" dirty="0" smtClean="0"/>
              <a:t>metrics</a:t>
            </a:r>
            <a:r>
              <a:rPr lang="en-US" dirty="0" smtClean="0"/>
              <a:t/>
            </a:r>
            <a:br>
              <a:rPr lang="en-US" dirty="0" smtClean="0"/>
            </a:br>
            <a:endParaRPr lang="en-NZ"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96" y="1340920"/>
            <a:ext cx="7529804" cy="4802016"/>
          </a:xfrm>
          <a:prstGeom prst="rect">
            <a:avLst/>
          </a:prstGeom>
        </p:spPr>
      </p:pic>
      <p:sp>
        <p:nvSpPr>
          <p:cNvPr id="3" name="TextBox 2"/>
          <p:cNvSpPr txBox="1"/>
          <p:nvPr/>
        </p:nvSpPr>
        <p:spPr>
          <a:xfrm>
            <a:off x="837211" y="1520899"/>
            <a:ext cx="4637314" cy="523220"/>
          </a:xfrm>
          <a:prstGeom prst="rect">
            <a:avLst/>
          </a:prstGeom>
        </p:spPr>
        <p:txBody>
          <a:bodyPr vert="horz" wrap="square" rtlCol="0">
            <a:spAutoFit/>
          </a:bodyPr>
          <a:lstStyle/>
          <a:p>
            <a:r>
              <a:rPr lang="en-US" sz="2800" dirty="0" smtClean="0">
                <a:solidFill>
                  <a:schemeClr val="bg1"/>
                </a:solidFill>
              </a:rPr>
              <a:t>Journal Citation Reports (JCR)</a:t>
            </a:r>
            <a:endParaRPr lang="en-NZ" sz="2800" dirty="0" smtClean="0">
              <a:solidFill>
                <a:schemeClr val="bg1"/>
              </a:solidFill>
            </a:endParaRPr>
          </a:p>
        </p:txBody>
      </p:sp>
      <p:sp>
        <p:nvSpPr>
          <p:cNvPr id="4" name="TextBox 3"/>
          <p:cNvSpPr txBox="1"/>
          <p:nvPr/>
        </p:nvSpPr>
        <p:spPr>
          <a:xfrm>
            <a:off x="6326155" y="3480318"/>
            <a:ext cx="1903445" cy="523220"/>
          </a:xfrm>
          <a:prstGeom prst="rect">
            <a:avLst/>
          </a:prstGeom>
        </p:spPr>
        <p:txBody>
          <a:bodyPr vert="horz" wrap="square" rtlCol="0">
            <a:spAutoFit/>
          </a:bodyPr>
          <a:lstStyle/>
          <a:p>
            <a:r>
              <a:rPr lang="en-US" sz="2800" dirty="0" smtClean="0">
                <a:solidFill>
                  <a:schemeClr val="bg1"/>
                </a:solidFill>
              </a:rPr>
              <a:t>SCImago</a:t>
            </a:r>
            <a:endParaRPr lang="en-NZ" sz="2800" dirty="0" smtClean="0">
              <a:solidFill>
                <a:schemeClr val="bg1"/>
              </a:solidFill>
            </a:endParaRPr>
          </a:p>
        </p:txBody>
      </p:sp>
      <p:sp>
        <p:nvSpPr>
          <p:cNvPr id="5" name="TextBox 4"/>
          <p:cNvSpPr txBox="1"/>
          <p:nvPr/>
        </p:nvSpPr>
        <p:spPr>
          <a:xfrm>
            <a:off x="844455" y="5542384"/>
            <a:ext cx="4730621" cy="523220"/>
          </a:xfrm>
          <a:prstGeom prst="rect">
            <a:avLst/>
          </a:prstGeom>
        </p:spPr>
        <p:txBody>
          <a:bodyPr vert="horz" wrap="square" rtlCol="0">
            <a:spAutoFit/>
          </a:bodyPr>
          <a:lstStyle/>
          <a:p>
            <a:r>
              <a:rPr lang="en-US" sz="2800" dirty="0" smtClean="0">
                <a:solidFill>
                  <a:schemeClr val="bg1"/>
                </a:solidFill>
              </a:rPr>
              <a:t>Google Scholar journal metrics</a:t>
            </a:r>
          </a:p>
        </p:txBody>
      </p:sp>
      <p:sp>
        <p:nvSpPr>
          <p:cNvPr id="8" name="Rectangle 7"/>
          <p:cNvSpPr/>
          <p:nvPr/>
        </p:nvSpPr>
        <p:spPr>
          <a:xfrm>
            <a:off x="5601316" y="6105864"/>
            <a:ext cx="2628284" cy="276999"/>
          </a:xfrm>
          <a:prstGeom prst="rect">
            <a:avLst/>
          </a:prstGeom>
        </p:spPr>
        <p:txBody>
          <a:bodyPr wrap="none">
            <a:spAutoFit/>
          </a:bodyPr>
          <a:lstStyle/>
          <a:p>
            <a:r>
              <a:rPr lang="pl-PL" sz="1200" i="1" dirty="0"/>
              <a:t>Photo by Mike Szczepanski on Unsplash</a:t>
            </a:r>
            <a:endParaRPr lang="en-NZ" sz="1200" i="1" dirty="0"/>
          </a:p>
        </p:txBody>
      </p:sp>
    </p:spTree>
    <p:extLst>
      <p:ext uri="{BB962C8B-B14F-4D97-AF65-F5344CB8AC3E}">
        <p14:creationId xmlns:p14="http://schemas.microsoft.com/office/powerpoint/2010/main" val="801259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71681" y="218402"/>
            <a:ext cx="5802668" cy="947925"/>
          </a:xfrm>
        </p:spPr>
        <p:txBody>
          <a:bodyPr/>
          <a:lstStyle/>
          <a:p>
            <a:r>
              <a:rPr lang="en-US" sz="3200" dirty="0" smtClean="0"/>
              <a:t>Journal Citation Reports</a:t>
            </a:r>
            <a:r>
              <a:rPr lang="en-US" dirty="0" smtClean="0"/>
              <a:t/>
            </a:r>
            <a:br>
              <a:rPr lang="en-US" dirty="0" smtClean="0"/>
            </a:br>
            <a:endParaRPr lang="en-NZ" dirty="0"/>
          </a:p>
        </p:txBody>
      </p:sp>
      <p:sp>
        <p:nvSpPr>
          <p:cNvPr id="3" name="TextBox 2"/>
          <p:cNvSpPr txBox="1"/>
          <p:nvPr/>
        </p:nvSpPr>
        <p:spPr>
          <a:xfrm>
            <a:off x="1054359" y="1662545"/>
            <a:ext cx="4637314" cy="523220"/>
          </a:xfrm>
          <a:prstGeom prst="rect">
            <a:avLst/>
          </a:prstGeom>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Journal Citation Reports (JCR)</a:t>
            </a:r>
            <a:endParaRPr kumimoji="0" lang="en-NZ"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4" name="TextBox 3"/>
          <p:cNvSpPr txBox="1"/>
          <p:nvPr/>
        </p:nvSpPr>
        <p:spPr>
          <a:xfrm>
            <a:off x="6326155" y="3480318"/>
            <a:ext cx="1903445" cy="523220"/>
          </a:xfrm>
          <a:prstGeom prst="rect">
            <a:avLst/>
          </a:prstGeom>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Scimago</a:t>
            </a:r>
            <a:endParaRPr kumimoji="0" lang="en-NZ"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5" name="TextBox 4"/>
          <p:cNvSpPr txBox="1"/>
          <p:nvPr/>
        </p:nvSpPr>
        <p:spPr>
          <a:xfrm>
            <a:off x="1007705" y="5542384"/>
            <a:ext cx="4730621" cy="523220"/>
          </a:xfrm>
          <a:prstGeom prst="rect">
            <a:avLst/>
          </a:prstGeom>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Google Scholar journal metrics</a:t>
            </a:r>
          </a:p>
        </p:txBody>
      </p:sp>
      <p:pic>
        <p:nvPicPr>
          <p:cNvPr id="6" name="Picture 5"/>
          <p:cNvPicPr>
            <a:picLocks noChangeAspect="1"/>
          </p:cNvPicPr>
          <p:nvPr/>
        </p:nvPicPr>
        <p:blipFill>
          <a:blip r:embed="rId3"/>
          <a:stretch>
            <a:fillRect/>
          </a:stretch>
        </p:blipFill>
        <p:spPr>
          <a:xfrm>
            <a:off x="471681" y="875328"/>
            <a:ext cx="3550866" cy="2795393"/>
          </a:xfrm>
          <a:prstGeom prst="rect">
            <a:avLst/>
          </a:prstGeom>
        </p:spPr>
      </p:pic>
      <p:sp>
        <p:nvSpPr>
          <p:cNvPr id="7" name="TextBox 6"/>
          <p:cNvSpPr txBox="1"/>
          <p:nvPr/>
        </p:nvSpPr>
        <p:spPr>
          <a:xfrm>
            <a:off x="4272651" y="1590942"/>
            <a:ext cx="3377682" cy="523220"/>
          </a:xfrm>
          <a:prstGeom prst="rect">
            <a:avLst/>
          </a:prstGeom>
        </p:spPr>
        <p:txBody>
          <a:bodyPr vert="horz" wrap="square" rtlCol="0">
            <a:spAutoFit/>
          </a:bodyPr>
          <a:lstStyle/>
          <a:p>
            <a:r>
              <a:rPr lang="en-US" sz="2800" dirty="0" smtClean="0"/>
              <a:t> Journal Impact Factor</a:t>
            </a:r>
            <a:endParaRPr lang="en-NZ" sz="2800" dirty="0" smtClean="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7810" y="4081435"/>
            <a:ext cx="5394256" cy="2046097"/>
          </a:xfrm>
          <a:prstGeom prst="rect">
            <a:avLst/>
          </a:prstGeom>
        </p:spPr>
      </p:pic>
      <p:sp>
        <p:nvSpPr>
          <p:cNvPr id="11" name="Down Arrow 10"/>
          <p:cNvSpPr/>
          <p:nvPr/>
        </p:nvSpPr>
        <p:spPr>
          <a:xfrm>
            <a:off x="5493433" y="4470001"/>
            <a:ext cx="396479" cy="634482"/>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284513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3487" y="268883"/>
            <a:ext cx="6186072" cy="805938"/>
          </a:xfrm>
        </p:spPr>
        <p:txBody>
          <a:bodyPr/>
          <a:lstStyle/>
          <a:p>
            <a:r>
              <a:rPr lang="en-US" sz="3600" dirty="0" smtClean="0"/>
              <a:t>JCR example</a:t>
            </a:r>
            <a:endParaRPr lang="en-NZ" sz="3600" dirty="0"/>
          </a:p>
        </p:txBody>
      </p:sp>
      <p:pic>
        <p:nvPicPr>
          <p:cNvPr id="4" name="Picture 3"/>
          <p:cNvPicPr>
            <a:picLocks noChangeAspect="1"/>
          </p:cNvPicPr>
          <p:nvPr/>
        </p:nvPicPr>
        <p:blipFill>
          <a:blip r:embed="rId3"/>
          <a:stretch>
            <a:fillRect/>
          </a:stretch>
        </p:blipFill>
        <p:spPr>
          <a:xfrm>
            <a:off x="864017" y="985685"/>
            <a:ext cx="7466096" cy="1889012"/>
          </a:xfrm>
          <a:prstGeom prst="rect">
            <a:avLst/>
          </a:prstGeom>
        </p:spPr>
      </p:pic>
      <p:pic>
        <p:nvPicPr>
          <p:cNvPr id="6" name="Picture 5"/>
          <p:cNvPicPr>
            <a:picLocks noChangeAspect="1"/>
          </p:cNvPicPr>
          <p:nvPr/>
        </p:nvPicPr>
        <p:blipFill>
          <a:blip r:embed="rId4"/>
          <a:stretch>
            <a:fillRect/>
          </a:stretch>
        </p:blipFill>
        <p:spPr>
          <a:xfrm>
            <a:off x="1434765" y="3106403"/>
            <a:ext cx="3162300" cy="3019425"/>
          </a:xfrm>
          <a:prstGeom prst="rect">
            <a:avLst/>
          </a:prstGeom>
        </p:spPr>
      </p:pic>
      <p:sp>
        <p:nvSpPr>
          <p:cNvPr id="7" name="Left Arrow 6"/>
          <p:cNvSpPr/>
          <p:nvPr/>
        </p:nvSpPr>
        <p:spPr>
          <a:xfrm>
            <a:off x="4716379" y="3591499"/>
            <a:ext cx="978408" cy="484632"/>
          </a:xfrm>
          <a:prstGeom prst="lef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019853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3487" y="268883"/>
            <a:ext cx="6186072" cy="886149"/>
          </a:xfrm>
        </p:spPr>
        <p:txBody>
          <a:bodyPr/>
          <a:lstStyle/>
          <a:p>
            <a:r>
              <a:rPr lang="en-US" sz="3600" dirty="0"/>
              <a:t>JCR </a:t>
            </a:r>
            <a:r>
              <a:rPr lang="en-US" sz="3600" dirty="0" smtClean="0"/>
              <a:t>example contd.</a:t>
            </a:r>
            <a:endParaRPr lang="en-NZ" sz="3600" dirty="0"/>
          </a:p>
        </p:txBody>
      </p:sp>
      <p:pic>
        <p:nvPicPr>
          <p:cNvPr id="4" name="Picture 3"/>
          <p:cNvPicPr>
            <a:picLocks noChangeAspect="1"/>
          </p:cNvPicPr>
          <p:nvPr/>
        </p:nvPicPr>
        <p:blipFill>
          <a:blip r:embed="rId3"/>
          <a:stretch>
            <a:fillRect/>
          </a:stretch>
        </p:blipFill>
        <p:spPr>
          <a:xfrm>
            <a:off x="366323" y="1155031"/>
            <a:ext cx="5982159" cy="4878869"/>
          </a:xfrm>
          <a:prstGeom prst="rect">
            <a:avLst/>
          </a:prstGeom>
        </p:spPr>
      </p:pic>
      <p:sp>
        <p:nvSpPr>
          <p:cNvPr id="5" name="TextBox 4"/>
          <p:cNvSpPr txBox="1"/>
          <p:nvPr/>
        </p:nvSpPr>
        <p:spPr>
          <a:xfrm>
            <a:off x="6348482" y="1155032"/>
            <a:ext cx="2795517" cy="5078313"/>
          </a:xfrm>
          <a:prstGeom prst="rect">
            <a:avLst/>
          </a:prstGeom>
        </p:spPr>
        <p:txBody>
          <a:bodyPr vert="horz" wrap="square" rtlCol="0">
            <a:spAutoFit/>
          </a:bodyPr>
          <a:lstStyle/>
          <a:p>
            <a:r>
              <a:rPr lang="en-US" sz="2800" i="1" dirty="0" smtClean="0">
                <a:solidFill>
                  <a:schemeClr val="accent6">
                    <a:lumMod val="75000"/>
                  </a:schemeClr>
                </a:solidFill>
              </a:rPr>
              <a:t>Also displays</a:t>
            </a:r>
          </a:p>
          <a:p>
            <a:endParaRPr lang="en-US" i="1" dirty="0" smtClean="0">
              <a:solidFill>
                <a:schemeClr val="accent6">
                  <a:lumMod val="75000"/>
                </a:schemeClr>
              </a:solidFill>
            </a:endParaRPr>
          </a:p>
          <a:p>
            <a:pPr marL="171450" indent="-171450">
              <a:buFont typeface="Arial" panose="020B0604020202020204" pitchFamily="34" charset="0"/>
              <a:buChar char="•"/>
            </a:pPr>
            <a:r>
              <a:rPr lang="en-US" sz="2800" dirty="0"/>
              <a:t>Key indicators (year</a:t>
            </a:r>
            <a:r>
              <a:rPr lang="en-US" sz="2800" dirty="0" smtClean="0"/>
              <a:t>)</a:t>
            </a:r>
            <a:endParaRPr lang="en-US" sz="2800" dirty="0"/>
          </a:p>
          <a:p>
            <a:pPr marL="171450" indent="-171450">
              <a:buFont typeface="Arial" panose="020B0604020202020204" pitchFamily="34" charset="0"/>
              <a:buChar char="•"/>
            </a:pPr>
            <a:r>
              <a:rPr lang="en-US" sz="2800" dirty="0"/>
              <a:t>Journal source data (year</a:t>
            </a:r>
            <a:r>
              <a:rPr lang="en-US" sz="2800" dirty="0" smtClean="0"/>
              <a:t>)</a:t>
            </a:r>
            <a:endParaRPr lang="en-US" sz="2800" dirty="0"/>
          </a:p>
          <a:p>
            <a:pPr marL="171450" indent="-171450">
              <a:buFont typeface="Arial" panose="020B0604020202020204" pitchFamily="34" charset="0"/>
              <a:buChar char="•"/>
            </a:pPr>
            <a:r>
              <a:rPr lang="en-US" sz="2800" dirty="0"/>
              <a:t>Contributions by </a:t>
            </a:r>
            <a:r>
              <a:rPr lang="en-US" sz="2800" dirty="0" smtClean="0"/>
              <a:t>country/region</a:t>
            </a:r>
            <a:endParaRPr lang="en-US" sz="2800" dirty="0"/>
          </a:p>
          <a:p>
            <a:pPr marL="171450" indent="-171450">
              <a:buFont typeface="Arial" panose="020B0604020202020204" pitchFamily="34" charset="0"/>
              <a:buChar char="•"/>
            </a:pPr>
            <a:r>
              <a:rPr lang="en-US" sz="2800" dirty="0"/>
              <a:t>Contributions by </a:t>
            </a:r>
            <a:r>
              <a:rPr lang="en-US" sz="2800" dirty="0" smtClean="0"/>
              <a:t>organizations</a:t>
            </a:r>
            <a:endParaRPr lang="en-NZ" sz="2800"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NZ" dirty="0" smtClean="0"/>
          </a:p>
        </p:txBody>
      </p:sp>
      <p:sp>
        <p:nvSpPr>
          <p:cNvPr id="6" name="Left Arrow 5"/>
          <p:cNvSpPr/>
          <p:nvPr/>
        </p:nvSpPr>
        <p:spPr>
          <a:xfrm>
            <a:off x="2257425" y="4143376"/>
            <a:ext cx="978408" cy="484632"/>
          </a:xfrm>
          <a:prstGeom prst="lef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076450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523486" y="268883"/>
            <a:ext cx="5877313" cy="1158701"/>
          </a:xfrm>
        </p:spPr>
        <p:txBody>
          <a:bodyPr/>
          <a:lstStyle/>
          <a:p>
            <a:r>
              <a:rPr lang="en-US" sz="3200" dirty="0" smtClean="0"/>
              <a:t>SJR - SCImago</a:t>
            </a:r>
            <a:r>
              <a:rPr lang="en-US" sz="3200" dirty="0" smtClean="0"/>
              <a:t/>
            </a:r>
            <a:br>
              <a:rPr lang="en-US" sz="3200" dirty="0" smtClean="0"/>
            </a:br>
            <a:r>
              <a:rPr lang="en-US" sz="3200" dirty="0" smtClean="0"/>
              <a:t>Journal &amp; Country Rank</a:t>
            </a:r>
            <a:r>
              <a:rPr lang="en-US" dirty="0" smtClean="0"/>
              <a:t/>
            </a:r>
            <a:br>
              <a:rPr lang="en-US" dirty="0" smtClean="0"/>
            </a:br>
            <a:endParaRPr lang="en-NZ" dirty="0"/>
          </a:p>
        </p:txBody>
      </p:sp>
      <p:sp>
        <p:nvSpPr>
          <p:cNvPr id="3" name="TextBox 2"/>
          <p:cNvSpPr txBox="1"/>
          <p:nvPr/>
        </p:nvSpPr>
        <p:spPr>
          <a:xfrm>
            <a:off x="5447787" y="1857553"/>
            <a:ext cx="3381888" cy="4832092"/>
          </a:xfrm>
          <a:prstGeom prst="rect">
            <a:avLst/>
          </a:prstGeom>
        </p:spPr>
        <p:txBody>
          <a:bodyPr vert="horz" wrap="square" rtlCol="0">
            <a:spAutoFit/>
          </a:bodyPr>
          <a:lstStyle/>
          <a:p>
            <a:pPr marL="342900" indent="-342900">
              <a:buFont typeface="Arial" panose="020B0604020202020204" pitchFamily="34" charset="0"/>
              <a:buChar char="•"/>
            </a:pPr>
            <a:r>
              <a:rPr lang="en-US" sz="2800" dirty="0">
                <a:solidFill>
                  <a:sysClr val="windowText" lastClr="000000"/>
                </a:solidFill>
              </a:rPr>
              <a:t>Discipline specific</a:t>
            </a:r>
          </a:p>
          <a:p>
            <a:pPr marL="342900" indent="-342900">
              <a:buFont typeface="Arial" panose="020B0604020202020204" pitchFamily="34" charset="0"/>
              <a:buChar char="•"/>
            </a:pPr>
            <a:r>
              <a:rPr lang="en-US" sz="2800" dirty="0" smtClean="0">
                <a:solidFill>
                  <a:sysClr val="windowText" lastClr="000000"/>
                </a:solidFill>
                <a:latin typeface="Calibri"/>
              </a:rPr>
              <a:t>Quartile </a:t>
            </a:r>
          </a:p>
          <a:p>
            <a:r>
              <a:rPr lang="en-US" sz="2800" dirty="0" smtClean="0">
                <a:solidFill>
                  <a:sysClr val="windowText" lastClr="000000"/>
                </a:solidFill>
                <a:latin typeface="Calibri"/>
              </a:rPr>
              <a:t>(e.g. Q1 is top </a:t>
            </a:r>
            <a:r>
              <a:rPr lang="en-US" sz="2800" dirty="0" smtClean="0">
                <a:solidFill>
                  <a:sysClr val="windowText" lastClr="000000"/>
                </a:solidFill>
                <a:latin typeface="Calibri"/>
              </a:rPr>
              <a:t>25 %, </a:t>
            </a:r>
            <a:r>
              <a:rPr lang="en-US" sz="2800" dirty="0" smtClean="0">
                <a:solidFill>
                  <a:sysClr val="windowText" lastClr="000000"/>
                </a:solidFill>
                <a:latin typeface="Calibri"/>
              </a:rPr>
              <a:t>Q2 is </a:t>
            </a:r>
            <a:r>
              <a:rPr lang="en-US" sz="2800" dirty="0" smtClean="0">
                <a:solidFill>
                  <a:sysClr val="windowText" lastClr="000000"/>
                </a:solidFill>
                <a:latin typeface="Calibri"/>
              </a:rPr>
              <a:t>second</a:t>
            </a:r>
            <a:r>
              <a:rPr lang="en-US" sz="2800" dirty="0">
                <a:solidFill>
                  <a:sysClr val="windowText" lastClr="000000"/>
                </a:solidFill>
                <a:latin typeface="Calibri"/>
              </a:rPr>
              <a:t> </a:t>
            </a:r>
            <a:r>
              <a:rPr lang="en-US" sz="2800" dirty="0" smtClean="0">
                <a:solidFill>
                  <a:sysClr val="windowText" lastClr="000000"/>
                </a:solidFill>
                <a:latin typeface="Calibri"/>
              </a:rPr>
              <a:t>etc.</a:t>
            </a:r>
            <a:r>
              <a:rPr lang="en-US" sz="2800" dirty="0" smtClean="0">
                <a:solidFill>
                  <a:sysClr val="windowText" lastClr="000000"/>
                </a:solidFill>
                <a:latin typeface="Calibri"/>
              </a:rPr>
              <a:t>)</a:t>
            </a:r>
            <a:endParaRPr lang="en-US" sz="2800" dirty="0" smtClean="0">
              <a:solidFill>
                <a:sysClr val="windowText" lastClr="000000"/>
              </a:solidFill>
              <a:latin typeface="Calibri"/>
            </a:endParaRPr>
          </a:p>
          <a:p>
            <a:pPr marL="342900" indent="-342900">
              <a:buFont typeface="Arial" panose="020B0604020202020204" pitchFamily="34" charset="0"/>
              <a:buChar char="•"/>
            </a:pPr>
            <a:r>
              <a:rPr lang="en-US" sz="2800" dirty="0" smtClean="0">
                <a:solidFill>
                  <a:sysClr val="windowText" lastClr="000000"/>
                </a:solidFill>
              </a:rPr>
              <a:t>SJR (SCImago </a:t>
            </a:r>
            <a:r>
              <a:rPr lang="en-US" sz="2800" dirty="0">
                <a:solidFill>
                  <a:sysClr val="windowText" lastClr="000000"/>
                </a:solidFill>
              </a:rPr>
              <a:t>Journal </a:t>
            </a:r>
            <a:r>
              <a:rPr lang="en-US" sz="2800" dirty="0" smtClean="0">
                <a:solidFill>
                  <a:sysClr val="windowText" lastClr="000000"/>
                </a:solidFill>
              </a:rPr>
              <a:t>Rank)</a:t>
            </a:r>
          </a:p>
          <a:p>
            <a:pPr marL="342900" indent="-342900">
              <a:buFont typeface="Arial" panose="020B0604020202020204" pitchFamily="34" charset="0"/>
              <a:buChar char="•"/>
            </a:pPr>
            <a:r>
              <a:rPr lang="en-US" sz="2800" i="1" dirty="0" smtClean="0">
                <a:solidFill>
                  <a:sysClr val="windowText" lastClr="000000"/>
                </a:solidFill>
              </a:rPr>
              <a:t>h</a:t>
            </a:r>
            <a:r>
              <a:rPr lang="en-US" sz="2800" dirty="0" smtClean="0">
                <a:solidFill>
                  <a:sysClr val="windowText" lastClr="000000"/>
                </a:solidFill>
              </a:rPr>
              <a:t> index</a:t>
            </a:r>
          </a:p>
          <a:p>
            <a:pPr marL="342900" indent="-342900">
              <a:buFont typeface="Arial" panose="020B0604020202020204" pitchFamily="34" charset="0"/>
              <a:buChar char="•"/>
            </a:pPr>
            <a:endParaRPr lang="en-US" sz="2800" dirty="0" smtClean="0">
              <a:solidFill>
                <a:sysClr val="windowText" lastClr="000000"/>
              </a:solidFil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smtClean="0">
              <a:solidFill>
                <a:sysClr val="windowText" lastClr="000000"/>
              </a:solidFill>
              <a:latin typeface="Calibri"/>
            </a:endParaRPr>
          </a:p>
          <a:p>
            <a:pPr marR="0" lvl="0" algn="l" defTabSz="457200" rtl="0" eaLnBrk="1" fontAlgn="auto" latinLnBrk="0" hangingPunct="1">
              <a:lnSpc>
                <a:spcPct val="100000"/>
              </a:lnSpc>
              <a:spcBef>
                <a:spcPts val="0"/>
              </a:spcBef>
              <a:spcAft>
                <a:spcPts val="0"/>
              </a:spcAft>
              <a:buClrTx/>
              <a:buSzTx/>
              <a:tabLst/>
              <a:defRPr/>
            </a:pPr>
            <a:r>
              <a:rPr lang="en-US" sz="2000" dirty="0" smtClean="0">
                <a:solidFill>
                  <a:sysClr val="windowText" lastClr="000000"/>
                </a:solidFill>
                <a:latin typeface="Calibri"/>
              </a:rPr>
              <a:t> 	</a:t>
            </a: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citation Reports (JCR)</a:t>
            </a:r>
            <a:endParaRPr kumimoji="0" lang="en-NZ"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5" name="TextBox 4"/>
          <p:cNvSpPr txBox="1"/>
          <p:nvPr/>
        </p:nvSpPr>
        <p:spPr>
          <a:xfrm>
            <a:off x="1007705" y="5542384"/>
            <a:ext cx="4730621" cy="523220"/>
          </a:xfrm>
          <a:prstGeom prst="rect">
            <a:avLst/>
          </a:prstGeom>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Google Scholar journal metrics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486" y="1984777"/>
            <a:ext cx="4809824" cy="3000413"/>
          </a:xfrm>
          <a:prstGeom prst="rect">
            <a:avLst/>
          </a:prstGeom>
        </p:spPr>
      </p:pic>
    </p:spTree>
    <p:extLst>
      <p:ext uri="{BB962C8B-B14F-4D97-AF65-F5344CB8AC3E}">
        <p14:creationId xmlns:p14="http://schemas.microsoft.com/office/powerpoint/2010/main" val="260826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UoApowerpoint-43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3600" dirty="0" smtClean="0"/>
        </a:defPPr>
      </a:lstStyle>
    </a:txDef>
  </a:objectDefaults>
  <a:extraClrSchemeLst/>
  <a:extLst>
    <a:ext uri="{05A4C25C-085E-4340-85A3-A5531E510DB2}">
      <thm15:themeFamily xmlns:thm15="http://schemas.microsoft.com/office/thememl/2012/main" name="UoApowerpoint-LLS43" id="{FDB330E5-6D5C-4A07-987C-CF42A8003635}" vid="{D1EA19C5-8BDB-4F69-AE00-EFC31189F5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UoApowerpoint-LLS43</Template>
  <TotalTime>1647</TotalTime>
  <Words>2430</Words>
  <Application>Microsoft Office PowerPoint</Application>
  <PresentationFormat>On-screen Show (4:3)</PresentationFormat>
  <Paragraphs>328</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Verdana</vt:lpstr>
      <vt:lpstr>UoApowerpoint-43final</vt:lpstr>
      <vt:lpstr>Reporting publication quality </vt:lpstr>
      <vt:lpstr>Publication quality and/or rankings for the Creative Arts &amp; Industries</vt:lpstr>
      <vt:lpstr>Ulrichsweb</vt:lpstr>
      <vt:lpstr>Ulrichsweb example</vt:lpstr>
      <vt:lpstr>Standard journal-level metrics </vt:lpstr>
      <vt:lpstr>Journal Citation Reports </vt:lpstr>
      <vt:lpstr>JCR example</vt:lpstr>
      <vt:lpstr>JCR example contd.</vt:lpstr>
      <vt:lpstr>SJR - SCImago Journal &amp; Country Rank </vt:lpstr>
      <vt:lpstr>SCImago Journal &amp; Country Rank</vt:lpstr>
      <vt:lpstr>SJR example</vt:lpstr>
      <vt:lpstr>PowerPoint Presentation</vt:lpstr>
      <vt:lpstr>Google Scholar journal metrics</vt:lpstr>
      <vt:lpstr>Google Scholar journal metrics</vt:lpstr>
      <vt:lpstr>Subject Lists</vt:lpstr>
      <vt:lpstr>ERA 2018 Journal list</vt:lpstr>
      <vt:lpstr>Subject Lists</vt:lpstr>
      <vt:lpstr>ERIHPLUS example</vt:lpstr>
      <vt:lpstr>Guides for Impact</vt:lpstr>
      <vt:lpstr>Supplementary data sources Article-level metrics</vt:lpstr>
      <vt:lpstr>Alternatives to standard article-level metrics</vt:lpstr>
      <vt:lpstr>Altmetrics Non-traditional bibliometrics</vt:lpstr>
      <vt:lpstr>Altmetrics </vt:lpstr>
      <vt:lpstr>Altmetrics </vt:lpstr>
      <vt:lpstr>Resources &amp; links</vt:lpstr>
      <vt:lpstr>Resources &amp; links</vt:lpstr>
      <vt:lpstr>Resources &amp; links</vt:lpstr>
      <vt:lpstr>PowerPoint Presentation</vt:lpstr>
    </vt:vector>
  </TitlesOfParts>
  <Company>The University of Auckland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publication quality</dc:title>
  <dc:creator>Fiona Lamont</dc:creator>
  <cp:lastModifiedBy>Fiona Lamont</cp:lastModifiedBy>
  <cp:revision>123</cp:revision>
  <cp:lastPrinted>2019-09-30T02:32:08Z</cp:lastPrinted>
  <dcterms:created xsi:type="dcterms:W3CDTF">2019-09-11T22:36:25Z</dcterms:created>
  <dcterms:modified xsi:type="dcterms:W3CDTF">2019-09-30T02:42:05Z</dcterms:modified>
</cp:coreProperties>
</file>