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65" r:id="rId3"/>
    <p:sldId id="266" r:id="rId4"/>
    <p:sldId id="292" r:id="rId5"/>
    <p:sldId id="296" r:id="rId6"/>
    <p:sldId id="297" r:id="rId7"/>
    <p:sldId id="267" r:id="rId8"/>
    <p:sldId id="258" r:id="rId9"/>
    <p:sldId id="259" r:id="rId10"/>
    <p:sldId id="290" r:id="rId11"/>
    <p:sldId id="260" r:id="rId12"/>
    <p:sldId id="261" r:id="rId13"/>
    <p:sldId id="262" r:id="rId14"/>
    <p:sldId id="291" r:id="rId15"/>
    <p:sldId id="263" r:id="rId16"/>
    <p:sldId id="264" r:id="rId17"/>
    <p:sldId id="270" r:id="rId18"/>
    <p:sldId id="271" r:id="rId19"/>
    <p:sldId id="272" r:id="rId20"/>
    <p:sldId id="273" r:id="rId21"/>
    <p:sldId id="274" r:id="rId22"/>
    <p:sldId id="275" r:id="rId23"/>
    <p:sldId id="278" r:id="rId24"/>
    <p:sldId id="276" r:id="rId25"/>
    <p:sldId id="277" r:id="rId26"/>
    <p:sldId id="279" r:id="rId27"/>
    <p:sldId id="280" r:id="rId28"/>
    <p:sldId id="298" r:id="rId29"/>
    <p:sldId id="299" r:id="rId30"/>
    <p:sldId id="300" r:id="rId31"/>
    <p:sldId id="301" r:id="rId32"/>
    <p:sldId id="302" r:id="rId33"/>
    <p:sldId id="303" r:id="rId34"/>
    <p:sldId id="304" r:id="rId35"/>
    <p:sldId id="305" r:id="rId36"/>
    <p:sldId id="306" r:id="rId37"/>
    <p:sldId id="307" r:id="rId38"/>
    <p:sldId id="30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8" d="100"/>
          <a:sy n="118" d="100"/>
        </p:scale>
        <p:origin x="120" y="156"/>
      </p:cViewPr>
      <p:guideLst/>
    </p:cSldViewPr>
  </p:slideViewPr>
  <p:notesTextViewPr>
    <p:cViewPr>
      <p:scale>
        <a:sx n="1" d="1"/>
        <a:sy n="1" d="1"/>
      </p:scale>
      <p:origin x="0" y="0"/>
    </p:cViewPr>
  </p:notesTextViewPr>
  <p:sorterViewPr>
    <p:cViewPr varScale="1">
      <p:scale>
        <a:sx n="100" d="100"/>
        <a:sy n="100" d="100"/>
      </p:scale>
      <p:origin x="0" y="-30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3AD4B-6CC5-489F-991B-4369857552BF}" type="datetimeFigureOut">
              <a:rPr lang="en-NZ" smtClean="0"/>
              <a:t>31/07/2019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958FC-18A1-49F5-97C3-B8D3EC1F39F9}" type="slidenum">
              <a:rPr lang="en-NZ" smtClean="0"/>
              <a:t>‹#›</a:t>
            </a:fld>
            <a:endParaRPr lang="en-NZ"/>
          </a:p>
        </p:txBody>
      </p:sp>
    </p:spTree>
    <p:extLst>
      <p:ext uri="{BB962C8B-B14F-4D97-AF65-F5344CB8AC3E}">
        <p14:creationId xmlns:p14="http://schemas.microsoft.com/office/powerpoint/2010/main" val="192913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7964DFDE-FE5D-4D0D-8B04-EAE0834EB884}" type="slidenum">
              <a:rPr lang="en-NZ" smtClean="0"/>
              <a:pPr/>
              <a:t>4</a:t>
            </a:fld>
            <a:endParaRPr lang="en-NZ"/>
          </a:p>
        </p:txBody>
      </p:sp>
    </p:spTree>
    <p:extLst>
      <p:ext uri="{BB962C8B-B14F-4D97-AF65-F5344CB8AC3E}">
        <p14:creationId xmlns:p14="http://schemas.microsoft.com/office/powerpoint/2010/main" val="2126981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7964DFDE-FE5D-4D0D-8B04-EAE0834EB884}" type="slidenum">
              <a:rPr lang="en-NZ" smtClean="0"/>
              <a:pPr/>
              <a:t>16</a:t>
            </a:fld>
            <a:endParaRPr lang="en-NZ"/>
          </a:p>
        </p:txBody>
      </p:sp>
    </p:spTree>
    <p:extLst>
      <p:ext uri="{BB962C8B-B14F-4D97-AF65-F5344CB8AC3E}">
        <p14:creationId xmlns:p14="http://schemas.microsoft.com/office/powerpoint/2010/main" val="269457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7964DFDE-FE5D-4D0D-8B04-EAE0834EB884}" type="slidenum">
              <a:rPr lang="en-NZ" smtClean="0"/>
              <a:pPr/>
              <a:t>5</a:t>
            </a:fld>
            <a:endParaRPr lang="en-NZ"/>
          </a:p>
        </p:txBody>
      </p:sp>
    </p:spTree>
    <p:extLst>
      <p:ext uri="{BB962C8B-B14F-4D97-AF65-F5344CB8AC3E}">
        <p14:creationId xmlns:p14="http://schemas.microsoft.com/office/powerpoint/2010/main" val="2698236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7964DFDE-FE5D-4D0D-8B04-EAE0834EB884}" type="slidenum">
              <a:rPr lang="en-NZ" smtClean="0"/>
              <a:pPr/>
              <a:t>6</a:t>
            </a:fld>
            <a:endParaRPr lang="en-NZ"/>
          </a:p>
        </p:txBody>
      </p:sp>
    </p:spTree>
    <p:extLst>
      <p:ext uri="{BB962C8B-B14F-4D97-AF65-F5344CB8AC3E}">
        <p14:creationId xmlns:p14="http://schemas.microsoft.com/office/powerpoint/2010/main" val="222383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7964DFDE-FE5D-4D0D-8B04-EAE0834EB884}" type="slidenum">
              <a:rPr lang="en-NZ" smtClean="0"/>
              <a:pPr/>
              <a:t>8</a:t>
            </a:fld>
            <a:endParaRPr lang="en-NZ"/>
          </a:p>
        </p:txBody>
      </p:sp>
    </p:spTree>
    <p:extLst>
      <p:ext uri="{BB962C8B-B14F-4D97-AF65-F5344CB8AC3E}">
        <p14:creationId xmlns:p14="http://schemas.microsoft.com/office/powerpoint/2010/main" val="1998236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7964DFDE-FE5D-4D0D-8B04-EAE0834EB884}" type="slidenum">
              <a:rPr lang="en-NZ" smtClean="0"/>
              <a:pPr/>
              <a:t>9</a:t>
            </a:fld>
            <a:endParaRPr lang="en-NZ"/>
          </a:p>
        </p:txBody>
      </p:sp>
    </p:spTree>
    <p:extLst>
      <p:ext uri="{BB962C8B-B14F-4D97-AF65-F5344CB8AC3E}">
        <p14:creationId xmlns:p14="http://schemas.microsoft.com/office/powerpoint/2010/main" val="1295642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7964DFDE-FE5D-4D0D-8B04-EAE0834EB884}" type="slidenum">
              <a:rPr lang="en-NZ" smtClean="0"/>
              <a:pPr/>
              <a:t>11</a:t>
            </a:fld>
            <a:endParaRPr lang="en-NZ"/>
          </a:p>
        </p:txBody>
      </p:sp>
    </p:spTree>
    <p:extLst>
      <p:ext uri="{BB962C8B-B14F-4D97-AF65-F5344CB8AC3E}">
        <p14:creationId xmlns:p14="http://schemas.microsoft.com/office/powerpoint/2010/main" val="1731078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7964DFDE-FE5D-4D0D-8B04-EAE0834EB884}" type="slidenum">
              <a:rPr lang="en-NZ" smtClean="0"/>
              <a:pPr/>
              <a:t>12</a:t>
            </a:fld>
            <a:endParaRPr lang="en-NZ"/>
          </a:p>
        </p:txBody>
      </p:sp>
    </p:spTree>
    <p:extLst>
      <p:ext uri="{BB962C8B-B14F-4D97-AF65-F5344CB8AC3E}">
        <p14:creationId xmlns:p14="http://schemas.microsoft.com/office/powerpoint/2010/main" val="3940319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7964DFDE-FE5D-4D0D-8B04-EAE0834EB884}" type="slidenum">
              <a:rPr lang="en-NZ" smtClean="0"/>
              <a:pPr/>
              <a:t>13</a:t>
            </a:fld>
            <a:endParaRPr lang="en-NZ"/>
          </a:p>
        </p:txBody>
      </p:sp>
    </p:spTree>
    <p:extLst>
      <p:ext uri="{BB962C8B-B14F-4D97-AF65-F5344CB8AC3E}">
        <p14:creationId xmlns:p14="http://schemas.microsoft.com/office/powerpoint/2010/main" val="2660018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7964DFDE-FE5D-4D0D-8B04-EAE0834EB884}" type="slidenum">
              <a:rPr lang="en-NZ" smtClean="0"/>
              <a:pPr/>
              <a:t>15</a:t>
            </a:fld>
            <a:endParaRPr lang="en-NZ"/>
          </a:p>
        </p:txBody>
      </p:sp>
    </p:spTree>
    <p:extLst>
      <p:ext uri="{BB962C8B-B14F-4D97-AF65-F5344CB8AC3E}">
        <p14:creationId xmlns:p14="http://schemas.microsoft.com/office/powerpoint/2010/main" val="413652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F82F713A-5EB9-4B7A-B87D-F2B7940161AF}" type="datetimeFigureOut">
              <a:rPr lang="en-NZ" smtClean="0"/>
              <a:t>31/07/2019</a:t>
            </a:fld>
            <a:endParaRPr lang="en-NZ"/>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NZ"/>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F18C196-3ABE-43C0-9E5E-32D62974A7DC}" type="slidenum">
              <a:rPr lang="en-NZ" smtClean="0"/>
              <a:t>‹#›</a:t>
            </a:fld>
            <a:endParaRPr lang="en-NZ"/>
          </a:p>
        </p:txBody>
      </p:sp>
    </p:spTree>
    <p:extLst>
      <p:ext uri="{BB962C8B-B14F-4D97-AF65-F5344CB8AC3E}">
        <p14:creationId xmlns:p14="http://schemas.microsoft.com/office/powerpoint/2010/main" val="134715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2F713A-5EB9-4B7A-B87D-F2B7940161AF}" type="datetimeFigureOut">
              <a:rPr lang="en-NZ" smtClean="0"/>
              <a:t>31/07/2019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74367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2F713A-5EB9-4B7A-B87D-F2B7940161AF}" type="datetimeFigureOut">
              <a:rPr lang="en-NZ" smtClean="0"/>
              <a:t>31/07/2019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47291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2F713A-5EB9-4B7A-B87D-F2B7940161AF}" type="datetimeFigureOut">
              <a:rPr lang="en-NZ" smtClean="0"/>
              <a:t>31/07/2019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833592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2F713A-5EB9-4B7A-B87D-F2B7940161AF}" type="datetimeFigureOut">
              <a:rPr lang="en-NZ" smtClean="0"/>
              <a:t>31/07/2019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105725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2F713A-5EB9-4B7A-B87D-F2B7940161AF}" type="datetimeFigureOut">
              <a:rPr lang="en-NZ" smtClean="0"/>
              <a:t>31/07/2019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19060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2F713A-5EB9-4B7A-B87D-F2B7940161AF}" type="datetimeFigureOut">
              <a:rPr lang="en-NZ" smtClean="0"/>
              <a:t>31/07/2019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87609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2F713A-5EB9-4B7A-B87D-F2B7940161AF}" type="datetimeFigureOut">
              <a:rPr lang="en-NZ" smtClean="0"/>
              <a:t>31/07/2019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33931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F713A-5EB9-4B7A-B87D-F2B7940161AF}" type="datetimeFigureOut">
              <a:rPr lang="en-NZ" smtClean="0"/>
              <a:t>31/07/2019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81020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F82F713A-5EB9-4B7A-B87D-F2B7940161AF}" type="datetimeFigureOut">
              <a:rPr lang="en-NZ" smtClean="0"/>
              <a:t>31/07/2019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F18C196-3ABE-43C0-9E5E-32D62974A7DC}" type="slidenum">
              <a:rPr lang="en-NZ" smtClean="0"/>
              <a:t>‹#›</a:t>
            </a:fld>
            <a:endParaRPr lang="en-NZ"/>
          </a:p>
        </p:txBody>
      </p:sp>
    </p:spTree>
    <p:extLst>
      <p:ext uri="{BB962C8B-B14F-4D97-AF65-F5344CB8AC3E}">
        <p14:creationId xmlns:p14="http://schemas.microsoft.com/office/powerpoint/2010/main" val="358072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F82F713A-5EB9-4B7A-B87D-F2B7940161AF}" type="datetimeFigureOut">
              <a:rPr lang="en-NZ" smtClean="0"/>
              <a:t>31/07/2019</a:t>
            </a:fld>
            <a:endParaRPr lang="en-NZ"/>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NZ"/>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F18C196-3ABE-43C0-9E5E-32D62974A7DC}" type="slidenum">
              <a:rPr lang="en-NZ" smtClean="0"/>
              <a:t>‹#›</a:t>
            </a:fld>
            <a:endParaRPr lang="en-NZ"/>
          </a:p>
        </p:txBody>
      </p:sp>
    </p:spTree>
    <p:extLst>
      <p:ext uri="{BB962C8B-B14F-4D97-AF65-F5344CB8AC3E}">
        <p14:creationId xmlns:p14="http://schemas.microsoft.com/office/powerpoint/2010/main" val="328847374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F82F713A-5EB9-4B7A-B87D-F2B7940161AF}" type="datetimeFigureOut">
              <a:rPr lang="en-NZ" smtClean="0"/>
              <a:t>31/07/2019</a:t>
            </a:fld>
            <a:endParaRPr lang="en-NZ"/>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NZ"/>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BF18C196-3ABE-43C0-9E5E-32D62974A7DC}" type="slidenum">
              <a:rPr lang="en-NZ" smtClean="0"/>
              <a:t>‹#›</a:t>
            </a:fld>
            <a:endParaRPr lang="en-NZ"/>
          </a:p>
        </p:txBody>
      </p:sp>
    </p:spTree>
    <p:extLst>
      <p:ext uri="{BB962C8B-B14F-4D97-AF65-F5344CB8AC3E}">
        <p14:creationId xmlns:p14="http://schemas.microsoft.com/office/powerpoint/2010/main" val="3360553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vassarstats.ne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a:t>Nested Invariance Testing</a:t>
            </a:r>
          </a:p>
        </p:txBody>
      </p:sp>
      <p:sp>
        <p:nvSpPr>
          <p:cNvPr id="3" name="Subtitle 2"/>
          <p:cNvSpPr>
            <a:spLocks noGrp="1"/>
          </p:cNvSpPr>
          <p:nvPr>
            <p:ph type="subTitle" idx="1"/>
          </p:nvPr>
        </p:nvSpPr>
        <p:spPr/>
        <p:txBody>
          <a:bodyPr>
            <a:normAutofit fontScale="77500" lnSpcReduction="20000"/>
          </a:bodyPr>
          <a:lstStyle/>
          <a:p>
            <a:r>
              <a:rPr lang="en-US" dirty="0"/>
              <a:t>HSE Psychometric School August 2019</a:t>
            </a:r>
          </a:p>
          <a:p>
            <a:r>
              <a:rPr lang="en-US" dirty="0"/>
              <a:t>Prof. dr. Gavin T. L. Brown</a:t>
            </a:r>
          </a:p>
          <a:p>
            <a:r>
              <a:rPr lang="en-US" dirty="0"/>
              <a:t>University of Auckland</a:t>
            </a:r>
          </a:p>
          <a:p>
            <a:r>
              <a:rPr lang="en-US"/>
              <a:t>Umeå </a:t>
            </a:r>
            <a:r>
              <a:rPr lang="en-US" smtClean="0"/>
              <a:t>University</a:t>
            </a:r>
            <a:endParaRPr lang="en-NZ"/>
          </a:p>
        </p:txBody>
      </p:sp>
    </p:spTree>
    <p:extLst>
      <p:ext uri="{BB962C8B-B14F-4D97-AF65-F5344CB8AC3E}">
        <p14:creationId xmlns:p14="http://schemas.microsoft.com/office/powerpoint/2010/main" val="262532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59803"/>
            <a:ext cx="8639596" cy="907259"/>
          </a:xfrm>
        </p:spPr>
        <p:txBody>
          <a:bodyPr>
            <a:normAutofit/>
          </a:bodyPr>
          <a:lstStyle/>
          <a:p>
            <a:r>
              <a:rPr lang="en-NZ" dirty="0" smtClean="0"/>
              <a:t>Invariance testing </a:t>
            </a:r>
            <a:r>
              <a:rPr lang="en-NZ" dirty="0" smtClean="0"/>
              <a:t>protocol</a:t>
            </a:r>
            <a:endParaRPr lang="en-NZ" dirty="0"/>
          </a:p>
        </p:txBody>
      </p:sp>
      <p:sp>
        <p:nvSpPr>
          <p:cNvPr id="2" name="Content Placeholder 1"/>
          <p:cNvSpPr>
            <a:spLocks noGrp="1"/>
          </p:cNvSpPr>
          <p:nvPr>
            <p:ph idx="1"/>
          </p:nvPr>
        </p:nvSpPr>
        <p:spPr>
          <a:xfrm>
            <a:off x="609600" y="1395663"/>
            <a:ext cx="10972800" cy="5462337"/>
          </a:xfrm>
        </p:spPr>
        <p:txBody>
          <a:bodyPr>
            <a:normAutofit fontScale="85000" lnSpcReduction="20000"/>
          </a:bodyPr>
          <a:lstStyle/>
          <a:p>
            <a:r>
              <a:rPr lang="en-NZ" dirty="0" smtClean="0"/>
              <a:t>Nested, sequential testing </a:t>
            </a:r>
            <a:r>
              <a:rPr lang="en-US" dirty="0"/>
              <a:t>(Cheung </a:t>
            </a:r>
            <a:r>
              <a:rPr lang="en-US" dirty="0" smtClean="0"/>
              <a:t>&amp; Rensvold</a:t>
            </a:r>
            <a:r>
              <a:rPr lang="en-US" dirty="0"/>
              <a:t>, 2002; Vandenberg </a:t>
            </a:r>
            <a:r>
              <a:rPr lang="en-US" dirty="0" smtClean="0"/>
              <a:t>&amp; Lance</a:t>
            </a:r>
            <a:r>
              <a:rPr lang="en-US" dirty="0"/>
              <a:t>, </a:t>
            </a:r>
            <a:r>
              <a:rPr lang="en-US" dirty="0" smtClean="0"/>
              <a:t>2000; </a:t>
            </a:r>
            <a:r>
              <a:rPr lang="en-US" dirty="0"/>
              <a:t>Wu, Li, </a:t>
            </a:r>
            <a:r>
              <a:rPr lang="en-US" dirty="0" smtClean="0"/>
              <a:t>&amp; Zumbo</a:t>
            </a:r>
            <a:r>
              <a:rPr lang="en-US" dirty="0"/>
              <a:t>, 2007</a:t>
            </a:r>
            <a:r>
              <a:rPr lang="en-US" dirty="0" smtClean="0"/>
              <a:t>)</a:t>
            </a:r>
            <a:endParaRPr lang="en-NZ" dirty="0" smtClean="0"/>
          </a:p>
          <a:p>
            <a:r>
              <a:rPr lang="en-US" b="1" dirty="0" smtClean="0"/>
              <a:t>Configural invariance</a:t>
            </a:r>
          </a:p>
          <a:p>
            <a:pPr lvl="1"/>
            <a:r>
              <a:rPr lang="en-US" dirty="0" smtClean="0"/>
              <a:t>pattern </a:t>
            </a:r>
            <a:r>
              <a:rPr lang="en-US" dirty="0"/>
              <a:t>of fixed and free factor loadings among and between factors and items has to be the </a:t>
            </a:r>
            <a:r>
              <a:rPr lang="en-US" dirty="0" smtClean="0"/>
              <a:t>same</a:t>
            </a:r>
          </a:p>
          <a:p>
            <a:pPr lvl="1"/>
            <a:r>
              <a:rPr lang="en-US" dirty="0" smtClean="0"/>
              <a:t>RMSEA </a:t>
            </a:r>
            <a:r>
              <a:rPr lang="en-US" dirty="0"/>
              <a:t>&lt;.05 is a good indicator </a:t>
            </a:r>
            <a:endParaRPr lang="en-US" dirty="0" smtClean="0"/>
          </a:p>
          <a:p>
            <a:r>
              <a:rPr lang="en-US" b="1" dirty="0" smtClean="0"/>
              <a:t>Metric invariance </a:t>
            </a:r>
            <a:r>
              <a:rPr lang="en-US" dirty="0" smtClean="0"/>
              <a:t>(Weak)</a:t>
            </a:r>
          </a:p>
          <a:p>
            <a:pPr lvl="1"/>
            <a:r>
              <a:rPr lang="en-US" dirty="0" smtClean="0"/>
              <a:t>regression </a:t>
            </a:r>
            <a:r>
              <a:rPr lang="en-US" dirty="0"/>
              <a:t>weights from factors to items should vary only by chance; equivalent regression weights </a:t>
            </a:r>
            <a:endParaRPr lang="en-US" dirty="0" smtClean="0"/>
          </a:p>
          <a:p>
            <a:pPr lvl="1"/>
            <a:r>
              <a:rPr lang="en-US" dirty="0" smtClean="0"/>
              <a:t>indicated </a:t>
            </a:r>
            <a:r>
              <a:rPr lang="en-US" dirty="0"/>
              <a:t>if the change in CFI is small (i.e., ΔCFI ≤ .01</a:t>
            </a:r>
            <a:r>
              <a:rPr lang="en-US" dirty="0" smtClean="0"/>
              <a:t>) </a:t>
            </a:r>
          </a:p>
          <a:p>
            <a:r>
              <a:rPr lang="en-US" b="1" dirty="0" smtClean="0"/>
              <a:t>Scalar invariance </a:t>
            </a:r>
            <a:r>
              <a:rPr lang="en-US" dirty="0" smtClean="0"/>
              <a:t>(strong)</a:t>
            </a:r>
          </a:p>
          <a:p>
            <a:pPr lvl="1"/>
            <a:r>
              <a:rPr lang="en-US" dirty="0" smtClean="0"/>
              <a:t>intercepts </a:t>
            </a:r>
            <a:r>
              <a:rPr lang="en-US" dirty="0"/>
              <a:t>of items upon factors should vary only by chance; </a:t>
            </a:r>
            <a:endParaRPr lang="en-US" dirty="0" smtClean="0"/>
          </a:p>
          <a:p>
            <a:pPr lvl="1"/>
            <a:r>
              <a:rPr lang="en-US" dirty="0" smtClean="0"/>
              <a:t>indicated </a:t>
            </a:r>
            <a:r>
              <a:rPr lang="en-US" dirty="0"/>
              <a:t>if ΔCFI ≤ .01. </a:t>
            </a:r>
            <a:endParaRPr lang="en-US" dirty="0" smtClean="0"/>
          </a:p>
          <a:p>
            <a:r>
              <a:rPr lang="en-US" b="1" dirty="0" smtClean="0"/>
              <a:t>Measurement invariance </a:t>
            </a:r>
            <a:r>
              <a:rPr lang="en-US" dirty="0" smtClean="0"/>
              <a:t>(Strict)</a:t>
            </a:r>
          </a:p>
          <a:p>
            <a:pPr lvl="1"/>
            <a:r>
              <a:rPr lang="en-US" dirty="0" smtClean="0"/>
              <a:t>Paths from residuals to factors vary only by chance; not required</a:t>
            </a:r>
          </a:p>
          <a:p>
            <a:r>
              <a:rPr lang="en-US" dirty="0" smtClean="0"/>
              <a:t>Equivalence </a:t>
            </a:r>
            <a:r>
              <a:rPr lang="en-US" dirty="0"/>
              <a:t>analysis stops if each subsequent equivalence test fails or if the model is shown to be improper for either group. </a:t>
            </a:r>
            <a:endParaRPr lang="en-US" dirty="0" smtClean="0"/>
          </a:p>
          <a:p>
            <a:r>
              <a:rPr lang="en-US" dirty="0" smtClean="0"/>
              <a:t>Configural</a:t>
            </a:r>
            <a:r>
              <a:rPr lang="en-US" dirty="0"/>
              <a:t>, metric, and scalar invariance are required to indicate invariance of measurement and permit group </a:t>
            </a:r>
            <a:r>
              <a:rPr lang="en-US" dirty="0" smtClean="0"/>
              <a:t>comparisons</a:t>
            </a:r>
            <a:endParaRPr lang="en-NZ" dirty="0"/>
          </a:p>
        </p:txBody>
      </p:sp>
    </p:spTree>
    <p:extLst>
      <p:ext uri="{BB962C8B-B14F-4D97-AF65-F5344CB8AC3E}">
        <p14:creationId xmlns:p14="http://schemas.microsoft.com/office/powerpoint/2010/main" val="2699584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a:stretch>
            <a:fillRect/>
          </a:stretch>
        </p:blipFill>
        <p:spPr bwMode="auto">
          <a:xfrm>
            <a:off x="769811" y="2184849"/>
            <a:ext cx="4968999" cy="4366066"/>
          </a:xfrm>
          <a:prstGeom prst="rect">
            <a:avLst/>
          </a:prstGeom>
          <a:noFill/>
          <a:ln w="9525">
            <a:noFill/>
            <a:miter lim="800000"/>
            <a:headEnd/>
            <a:tailEnd/>
          </a:ln>
          <a:effectLst/>
        </p:spPr>
      </p:pic>
      <p:pic>
        <p:nvPicPr>
          <p:cNvPr id="53251" name="Picture 3"/>
          <p:cNvPicPr>
            <a:picLocks noChangeAspect="1" noChangeArrowheads="1"/>
          </p:cNvPicPr>
          <p:nvPr/>
        </p:nvPicPr>
        <p:blipFill>
          <a:blip r:embed="rId4" cstate="print"/>
          <a:srcRect/>
          <a:stretch>
            <a:fillRect/>
          </a:stretch>
        </p:blipFill>
        <p:spPr bwMode="auto">
          <a:xfrm>
            <a:off x="5738810" y="2526912"/>
            <a:ext cx="4929190" cy="4331088"/>
          </a:xfrm>
          <a:prstGeom prst="rect">
            <a:avLst/>
          </a:prstGeom>
          <a:noFill/>
          <a:ln w="9525">
            <a:noFill/>
            <a:miter lim="800000"/>
            <a:headEnd/>
            <a:tailEnd/>
          </a:ln>
          <a:effectLst/>
        </p:spPr>
      </p:pic>
      <p:sp>
        <p:nvSpPr>
          <p:cNvPr id="6" name="TextBox 5"/>
          <p:cNvSpPr txBox="1"/>
          <p:nvPr/>
        </p:nvSpPr>
        <p:spPr>
          <a:xfrm>
            <a:off x="3382471" y="1326583"/>
            <a:ext cx="9285793" cy="646331"/>
          </a:xfrm>
          <a:prstGeom prst="rect">
            <a:avLst/>
          </a:prstGeom>
          <a:noFill/>
        </p:spPr>
        <p:txBody>
          <a:bodyPr wrap="square" rtlCol="0">
            <a:spAutoFit/>
          </a:bodyPr>
          <a:lstStyle/>
          <a:p>
            <a:r>
              <a:rPr lang="en-NZ" dirty="0"/>
              <a:t>MGCFA: 2 Groups, 2 Factors</a:t>
            </a:r>
          </a:p>
          <a:p>
            <a:r>
              <a:rPr lang="en-NZ" dirty="0"/>
              <a:t>NB. AMOS numbers all parameters and suffixes them to show group</a:t>
            </a:r>
          </a:p>
        </p:txBody>
      </p:sp>
      <p:sp>
        <p:nvSpPr>
          <p:cNvPr id="2" name="Title 1"/>
          <p:cNvSpPr>
            <a:spLocks noGrp="1"/>
          </p:cNvSpPr>
          <p:nvPr>
            <p:ph type="title"/>
          </p:nvPr>
        </p:nvSpPr>
        <p:spPr/>
        <p:txBody>
          <a:bodyPr/>
          <a:lstStyle/>
          <a:p>
            <a:r>
              <a:rPr lang="en-US" dirty="0" smtClean="0"/>
              <a:t>SCoA Checklist invariance test set up: Amos</a:t>
            </a:r>
            <a:endParaRPr lang="en-NZ" dirty="0"/>
          </a:p>
        </p:txBody>
      </p:sp>
    </p:spTree>
    <p:extLst>
      <p:ext uri="{BB962C8B-B14F-4D97-AF65-F5344CB8AC3E}">
        <p14:creationId xmlns:p14="http://schemas.microsoft.com/office/powerpoint/2010/main" val="86096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38282" y="1000084"/>
            <a:ext cx="6143668" cy="5857916"/>
            <a:chOff x="214282" y="214290"/>
            <a:chExt cx="6143668" cy="5857916"/>
          </a:xfrm>
        </p:grpSpPr>
        <p:pic>
          <p:nvPicPr>
            <p:cNvPr id="54275" name="Picture 3"/>
            <p:cNvPicPr>
              <a:picLocks noChangeAspect="1" noChangeArrowheads="1"/>
            </p:cNvPicPr>
            <p:nvPr/>
          </p:nvPicPr>
          <p:blipFill>
            <a:blip r:embed="rId3" cstate="print"/>
            <a:srcRect r="20610"/>
            <a:stretch>
              <a:fillRect/>
            </a:stretch>
          </p:blipFill>
          <p:spPr bwMode="auto">
            <a:xfrm>
              <a:off x="285720" y="214290"/>
              <a:ext cx="6072230" cy="3581400"/>
            </a:xfrm>
            <a:prstGeom prst="rect">
              <a:avLst/>
            </a:prstGeom>
            <a:noFill/>
            <a:ln w="9525">
              <a:noFill/>
              <a:miter lim="800000"/>
              <a:headEnd/>
              <a:tailEnd/>
            </a:ln>
          </p:spPr>
        </p:pic>
        <p:pic>
          <p:nvPicPr>
            <p:cNvPr id="54274" name="Picture 2"/>
            <p:cNvPicPr>
              <a:picLocks noChangeAspect="1" noChangeArrowheads="1"/>
            </p:cNvPicPr>
            <p:nvPr/>
          </p:nvPicPr>
          <p:blipFill>
            <a:blip r:embed="rId4" cstate="print"/>
            <a:srcRect r="19676"/>
            <a:stretch>
              <a:fillRect/>
            </a:stretch>
          </p:blipFill>
          <p:spPr bwMode="auto">
            <a:xfrm>
              <a:off x="214282" y="1714488"/>
              <a:ext cx="6143668" cy="3581400"/>
            </a:xfrm>
            <a:prstGeom prst="rect">
              <a:avLst/>
            </a:prstGeom>
            <a:noFill/>
            <a:ln w="9525">
              <a:noFill/>
              <a:miter lim="800000"/>
              <a:headEnd/>
              <a:tailEnd/>
            </a:ln>
          </p:spPr>
        </p:pic>
        <p:pic>
          <p:nvPicPr>
            <p:cNvPr id="54276" name="Picture 4"/>
            <p:cNvPicPr>
              <a:picLocks noChangeAspect="1" noChangeArrowheads="1"/>
            </p:cNvPicPr>
            <p:nvPr/>
          </p:nvPicPr>
          <p:blipFill>
            <a:blip r:embed="rId5" cstate="print"/>
            <a:srcRect r="19676" b="30186"/>
            <a:stretch>
              <a:fillRect/>
            </a:stretch>
          </p:blipFill>
          <p:spPr bwMode="auto">
            <a:xfrm>
              <a:off x="214282" y="3571876"/>
              <a:ext cx="6143668" cy="2500330"/>
            </a:xfrm>
            <a:prstGeom prst="rect">
              <a:avLst/>
            </a:prstGeom>
            <a:noFill/>
            <a:ln w="9525">
              <a:noFill/>
              <a:miter lim="800000"/>
              <a:headEnd/>
              <a:tailEnd/>
            </a:ln>
          </p:spPr>
        </p:pic>
      </p:grpSp>
      <p:sp>
        <p:nvSpPr>
          <p:cNvPr id="6" name="Title 1"/>
          <p:cNvSpPr txBox="1">
            <a:spLocks/>
          </p:cNvSpPr>
          <p:nvPr/>
        </p:nvSpPr>
        <p:spPr>
          <a:xfrm>
            <a:off x="1981200" y="274638"/>
            <a:ext cx="7467600" cy="1143000"/>
          </a:xfrm>
          <a:prstGeom prst="rect">
            <a:avLst/>
          </a:prstGeom>
        </p:spPr>
        <p:txBody>
          <a:bodyPr/>
          <a:lstStyle/>
          <a:p>
            <a:pPr>
              <a:spcBef>
                <a:spcPct val="0"/>
              </a:spcBef>
              <a:defRPr/>
            </a:pPr>
            <a:r>
              <a:rPr lang="en-NZ" sz="3000" b="1" cap="small" dirty="0">
                <a:solidFill>
                  <a:schemeClr val="tx2"/>
                </a:solidFill>
                <a:latin typeface="+mj-lt"/>
                <a:ea typeface="+mj-ea"/>
                <a:cs typeface="+mj-cs"/>
              </a:rPr>
              <a:t>Determining Invariance</a:t>
            </a:r>
          </a:p>
        </p:txBody>
      </p:sp>
      <p:sp>
        <p:nvSpPr>
          <p:cNvPr id="7" name="TextBox 6"/>
          <p:cNvSpPr txBox="1"/>
          <p:nvPr/>
        </p:nvSpPr>
        <p:spPr>
          <a:xfrm>
            <a:off x="8024826" y="1428736"/>
            <a:ext cx="2535670" cy="3970318"/>
          </a:xfrm>
          <a:prstGeom prst="rect">
            <a:avLst/>
          </a:prstGeom>
          <a:noFill/>
        </p:spPr>
        <p:txBody>
          <a:bodyPr wrap="square" rtlCol="0">
            <a:spAutoFit/>
          </a:bodyPr>
          <a:lstStyle/>
          <a:p>
            <a:r>
              <a:rPr lang="en-NZ" dirty="0"/>
              <a:t>RMSEA&lt;.05, </a:t>
            </a:r>
            <a:r>
              <a:rPr lang="en-NZ" dirty="0" err="1"/>
              <a:t>Configurally</a:t>
            </a:r>
            <a:r>
              <a:rPr lang="en-NZ" dirty="0"/>
              <a:t> invariant!</a:t>
            </a:r>
          </a:p>
          <a:p>
            <a:endParaRPr lang="en-NZ" dirty="0"/>
          </a:p>
          <a:p>
            <a:endParaRPr lang="en-NZ" dirty="0"/>
          </a:p>
          <a:p>
            <a:endParaRPr lang="en-NZ" dirty="0"/>
          </a:p>
          <a:p>
            <a:endParaRPr lang="en-NZ" dirty="0"/>
          </a:p>
          <a:p>
            <a:endParaRPr lang="en-NZ" dirty="0"/>
          </a:p>
          <a:p>
            <a:r>
              <a:rPr lang="en-NZ" dirty="0"/>
              <a:t>ΔCFI=.011, Thus NOT invariant</a:t>
            </a:r>
          </a:p>
          <a:p>
            <a:endParaRPr lang="en-NZ" dirty="0"/>
          </a:p>
          <a:p>
            <a:endParaRPr lang="en-NZ" dirty="0"/>
          </a:p>
          <a:p>
            <a:r>
              <a:rPr lang="en-US" i="1" dirty="0"/>
              <a:t>p</a:t>
            </a:r>
            <a:r>
              <a:rPr lang="en-US" dirty="0"/>
              <a:t>&lt;.05, Thus NOT</a:t>
            </a:r>
          </a:p>
          <a:p>
            <a:r>
              <a:rPr lang="en-US" dirty="0"/>
              <a:t>invariant</a:t>
            </a:r>
            <a:endParaRPr lang="en-NZ" dirty="0"/>
          </a:p>
        </p:txBody>
      </p:sp>
      <p:cxnSp>
        <p:nvCxnSpPr>
          <p:cNvPr id="9" name="Straight Arrow Connector 8"/>
          <p:cNvCxnSpPr/>
          <p:nvPr/>
        </p:nvCxnSpPr>
        <p:spPr>
          <a:xfrm rot="10800000" flipV="1">
            <a:off x="5810248" y="5000636"/>
            <a:ext cx="2286016" cy="121444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rot="10800000" flipV="1">
            <a:off x="6667504" y="3857628"/>
            <a:ext cx="1357322" cy="35719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rot="10800000" flipV="1">
            <a:off x="5453058" y="2143116"/>
            <a:ext cx="2571768" cy="21431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7596198" y="5500703"/>
            <a:ext cx="2214578" cy="1200329"/>
          </a:xfrm>
          <a:prstGeom prst="rect">
            <a:avLst/>
          </a:prstGeom>
          <a:noFill/>
        </p:spPr>
        <p:txBody>
          <a:bodyPr wrap="square" rtlCol="0">
            <a:spAutoFit/>
          </a:bodyPr>
          <a:lstStyle/>
          <a:p>
            <a:r>
              <a:rPr lang="en-NZ" dirty="0"/>
              <a:t>Thus, the 2 samples are not from 1 population</a:t>
            </a:r>
          </a:p>
        </p:txBody>
      </p:sp>
    </p:spTree>
    <p:extLst>
      <p:ext uri="{BB962C8B-B14F-4D97-AF65-F5344CB8AC3E}">
        <p14:creationId xmlns:p14="http://schemas.microsoft.com/office/powerpoint/2010/main" val="1647264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731" y="242559"/>
            <a:ext cx="7772400" cy="685800"/>
          </a:xfrm>
        </p:spPr>
        <p:txBody>
          <a:bodyPr>
            <a:normAutofit fontScale="90000"/>
          </a:bodyPr>
          <a:lstStyle/>
          <a:p>
            <a:r>
              <a:rPr lang="en-NZ" dirty="0" smtClean="0"/>
              <a:t>True Confirmatory Study</a:t>
            </a:r>
            <a:endParaRPr lang="en-NZ" dirty="0"/>
          </a:p>
        </p:txBody>
      </p:sp>
      <p:sp>
        <p:nvSpPr>
          <p:cNvPr id="3" name="Content Placeholder 2"/>
          <p:cNvSpPr>
            <a:spLocks noGrp="1"/>
          </p:cNvSpPr>
          <p:nvPr>
            <p:ph idx="1"/>
          </p:nvPr>
        </p:nvSpPr>
        <p:spPr>
          <a:xfrm>
            <a:off x="705731" y="928359"/>
            <a:ext cx="9962269" cy="1929691"/>
          </a:xfrm>
        </p:spPr>
        <p:txBody>
          <a:bodyPr>
            <a:normAutofit/>
          </a:bodyPr>
          <a:lstStyle/>
          <a:p>
            <a:r>
              <a:rPr lang="en-NZ" sz="2000" dirty="0"/>
              <a:t>TCoA: 9 factors in 4 factor structure developed in NZ with Primary teachers; tested with 400 secondary NZ teachers</a:t>
            </a:r>
          </a:p>
          <a:p>
            <a:pPr lvl="1"/>
            <a:r>
              <a:rPr lang="en-NZ" sz="1800" dirty="0"/>
              <a:t>configural invariance RMSEA = .041; regression weights (ΔCFI = .006); second-order to first-order factors (ΔCFI = .001); covariances among the four factors (ΔCFI = .002); equivalent residuals for the second-order factors (ΔCFI = .000</a:t>
            </a:r>
            <a:r>
              <a:rPr lang="en-NZ" sz="1800" dirty="0" smtClean="0"/>
              <a:t>).</a:t>
            </a:r>
          </a:p>
          <a:p>
            <a:pPr lvl="1"/>
            <a:r>
              <a:rPr lang="en-US" sz="1400" dirty="0"/>
              <a:t>Brown, G. T. L. (2011). Teachers' conceptions of assessment: Comparing primary and secondary teachers in New Zealand. </a:t>
            </a:r>
            <a:r>
              <a:rPr lang="en-US" sz="1400" i="1" dirty="0"/>
              <a:t>Assessment Matters, 3, 45-70</a:t>
            </a:r>
            <a:r>
              <a:rPr lang="en-US" sz="1400" i="1" dirty="0" smtClean="0"/>
              <a:t>.</a:t>
            </a:r>
            <a:endParaRPr lang="en-US" sz="1400" i="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310" y="2750293"/>
            <a:ext cx="6684020" cy="379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045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1474" y="412331"/>
            <a:ext cx="4276725" cy="2447925"/>
          </a:xfrm>
          <a:prstGeom prst="rect">
            <a:avLst/>
          </a:prstGeom>
        </p:spPr>
      </p:pic>
      <p:pic>
        <p:nvPicPr>
          <p:cNvPr id="5" name="Picture 4"/>
          <p:cNvPicPr>
            <a:picLocks noChangeAspect="1"/>
          </p:cNvPicPr>
          <p:nvPr/>
        </p:nvPicPr>
        <p:blipFill rotWithShape="1">
          <a:blip r:embed="rId3"/>
          <a:srcRect l="27016" t="7167" r="22458" b="6249"/>
          <a:stretch/>
        </p:blipFill>
        <p:spPr>
          <a:xfrm>
            <a:off x="8796137" y="216567"/>
            <a:ext cx="2994811" cy="6641433"/>
          </a:xfrm>
          <a:prstGeom prst="rect">
            <a:avLst/>
          </a:prstGeom>
        </p:spPr>
      </p:pic>
      <p:pic>
        <p:nvPicPr>
          <p:cNvPr id="8" name="Picture 7"/>
          <p:cNvPicPr>
            <a:picLocks noChangeAspect="1"/>
          </p:cNvPicPr>
          <p:nvPr/>
        </p:nvPicPr>
        <p:blipFill>
          <a:blip r:embed="rId4"/>
          <a:stretch>
            <a:fillRect/>
          </a:stretch>
        </p:blipFill>
        <p:spPr>
          <a:xfrm>
            <a:off x="561474" y="3181088"/>
            <a:ext cx="8118323" cy="2882828"/>
          </a:xfrm>
          <a:prstGeom prst="rect">
            <a:avLst/>
          </a:prstGeom>
        </p:spPr>
      </p:pic>
      <p:sp>
        <p:nvSpPr>
          <p:cNvPr id="9" name="TextBox 8"/>
          <p:cNvSpPr txBox="1"/>
          <p:nvPr/>
        </p:nvSpPr>
        <p:spPr>
          <a:xfrm>
            <a:off x="6593305" y="3429000"/>
            <a:ext cx="1612232" cy="861774"/>
          </a:xfrm>
          <a:prstGeom prst="rect">
            <a:avLst/>
          </a:prstGeom>
          <a:noFill/>
        </p:spPr>
        <p:txBody>
          <a:bodyPr wrap="square" rtlCol="0">
            <a:spAutoFit/>
          </a:bodyPr>
          <a:lstStyle/>
          <a:p>
            <a:r>
              <a:rPr lang="en-NZ" sz="1600" dirty="0" smtClean="0"/>
              <a:t>Difference</a:t>
            </a:r>
          </a:p>
          <a:p>
            <a:endParaRPr lang="en-NZ" sz="1600" dirty="0"/>
          </a:p>
          <a:p>
            <a:r>
              <a:rPr lang="en-NZ" sz="1600" dirty="0" smtClean="0"/>
              <a:t>.020 = STOP</a:t>
            </a:r>
            <a:endParaRPr lang="en-NZ" sz="1600" dirty="0"/>
          </a:p>
        </p:txBody>
      </p:sp>
      <p:sp>
        <p:nvSpPr>
          <p:cNvPr id="10" name="Rectangle 9"/>
          <p:cNvSpPr/>
          <p:nvPr/>
        </p:nvSpPr>
        <p:spPr>
          <a:xfrm>
            <a:off x="48635" y="5896329"/>
            <a:ext cx="9144000" cy="830997"/>
          </a:xfrm>
          <a:prstGeom prst="rect">
            <a:avLst/>
          </a:prstGeom>
        </p:spPr>
        <p:txBody>
          <a:bodyPr wrap="square">
            <a:spAutoFit/>
          </a:bodyPr>
          <a:lstStyle/>
          <a:p>
            <a:pPr marR="0"/>
            <a:r>
              <a:rPr lang="en-US" sz="1600" dirty="0">
                <a:latin typeface="Times New Roman" panose="02020603050405020304" pitchFamily="18" charset="0"/>
              </a:rPr>
              <a:t>Brown, G. T. L., Harris, L. R., O'Quin, C., &amp; Lane, K. E. (2017). Using multi-group confirmatory factor analysis to evaluate cross-cultural research: identifying and understanding non-invariance. </a:t>
            </a:r>
            <a:r>
              <a:rPr lang="en-US" sz="1600" i="1" dirty="0">
                <a:latin typeface="Times New Roman" panose="02020603050405020304" pitchFamily="18" charset="0"/>
              </a:rPr>
              <a:t>International Journal of Research &amp; Method in Education, 40</a:t>
            </a:r>
            <a:r>
              <a:rPr lang="en-US" sz="1600" dirty="0">
                <a:latin typeface="Times New Roman" panose="02020603050405020304" pitchFamily="18" charset="0"/>
              </a:rPr>
              <a:t>(1), 66-90. </a:t>
            </a:r>
            <a:r>
              <a:rPr lang="en-US" sz="1600" dirty="0" smtClean="0">
                <a:latin typeface="Times New Roman" panose="02020603050405020304" pitchFamily="18" charset="0"/>
              </a:rPr>
              <a:t>doi:10.1080/1743727X.2015.1070823</a:t>
            </a:r>
            <a:endParaRPr lang="en-US" sz="1600" dirty="0">
              <a:latin typeface="Times New Roman" panose="02020603050405020304" pitchFamily="18" charset="0"/>
            </a:endParaRPr>
          </a:p>
        </p:txBody>
      </p:sp>
      <p:sp>
        <p:nvSpPr>
          <p:cNvPr id="11" name="TextBox 10"/>
          <p:cNvSpPr txBox="1"/>
          <p:nvPr/>
        </p:nvSpPr>
        <p:spPr>
          <a:xfrm>
            <a:off x="5329989" y="1823445"/>
            <a:ext cx="2875548" cy="646331"/>
          </a:xfrm>
          <a:prstGeom prst="rect">
            <a:avLst/>
          </a:prstGeom>
          <a:noFill/>
        </p:spPr>
        <p:txBody>
          <a:bodyPr wrap="square" rtlCol="0">
            <a:spAutoFit/>
          </a:bodyPr>
          <a:lstStyle/>
          <a:p>
            <a:r>
              <a:rPr lang="en-NZ" dirty="0" smtClean="0"/>
              <a:t>Invariance testing in AMOS is simple</a:t>
            </a:r>
            <a:endParaRPr lang="en-NZ" dirty="0"/>
          </a:p>
        </p:txBody>
      </p:sp>
      <p:sp>
        <p:nvSpPr>
          <p:cNvPr id="2" name="Title 1"/>
          <p:cNvSpPr>
            <a:spLocks noGrp="1"/>
          </p:cNvSpPr>
          <p:nvPr>
            <p:ph type="title"/>
          </p:nvPr>
        </p:nvSpPr>
        <p:spPr>
          <a:xfrm>
            <a:off x="3382470" y="201212"/>
            <a:ext cx="8201277" cy="775814"/>
          </a:xfrm>
        </p:spPr>
        <p:txBody>
          <a:bodyPr>
            <a:normAutofit fontScale="90000"/>
          </a:bodyPr>
          <a:lstStyle/>
          <a:p>
            <a:pPr algn="ctr"/>
            <a:r>
              <a:rPr lang="en-US" dirty="0" smtClean="0"/>
              <a:t>Invariance setup Amos</a:t>
            </a:r>
            <a:endParaRPr lang="en-NZ" dirty="0"/>
          </a:p>
        </p:txBody>
      </p:sp>
    </p:spTree>
    <p:extLst>
      <p:ext uri="{BB962C8B-B14F-4D97-AF65-F5344CB8AC3E}">
        <p14:creationId xmlns:p14="http://schemas.microsoft.com/office/powerpoint/2010/main" val="1707112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MGCFA in SEM</a:t>
            </a:r>
            <a:endParaRPr lang="en-NZ" dirty="0"/>
          </a:p>
        </p:txBody>
      </p:sp>
      <p:sp>
        <p:nvSpPr>
          <p:cNvPr id="3" name="Content Placeholder 2"/>
          <p:cNvSpPr>
            <a:spLocks noGrp="1"/>
          </p:cNvSpPr>
          <p:nvPr>
            <p:ph idx="1"/>
          </p:nvPr>
        </p:nvSpPr>
        <p:spPr/>
        <p:txBody>
          <a:bodyPr>
            <a:normAutofit/>
          </a:bodyPr>
          <a:lstStyle/>
          <a:p>
            <a:r>
              <a:rPr lang="en-NZ" dirty="0" smtClean="0"/>
              <a:t>It is possible that a measurement model will be invariant across groups of interest, but is NOT invariant in structural relations</a:t>
            </a:r>
          </a:p>
          <a:p>
            <a:pPr lvl="1"/>
            <a:r>
              <a:rPr lang="en-NZ" dirty="0" smtClean="0"/>
              <a:t>This does not mean that the model is inapplicable</a:t>
            </a:r>
          </a:p>
          <a:p>
            <a:pPr lvl="1"/>
            <a:r>
              <a:rPr lang="en-NZ" dirty="0" smtClean="0"/>
              <a:t>If theory and empirical research can explain the different relations in the SEM, then the model is detecting real world differences</a:t>
            </a:r>
          </a:p>
          <a:p>
            <a:pPr lvl="1"/>
            <a:r>
              <a:rPr lang="en-NZ" dirty="0" smtClean="0"/>
              <a:t>Hence, invariance might NOT be expected in how a construct relates to another measure</a:t>
            </a:r>
            <a:endParaRPr lang="en-NZ" dirty="0"/>
          </a:p>
        </p:txBody>
      </p:sp>
    </p:spTree>
    <p:extLst>
      <p:ext uri="{BB962C8B-B14F-4D97-AF65-F5344CB8AC3E}">
        <p14:creationId xmlns:p14="http://schemas.microsoft.com/office/powerpoint/2010/main" val="1930919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My Documents\Conceptions of STUDENTS\art work Assessment Student\2006 ITC Poster\ITC poster ethni only lo.jpg"/>
          <p:cNvPicPr>
            <a:picLocks noChangeAspect="1" noChangeArrowheads="1"/>
          </p:cNvPicPr>
          <p:nvPr/>
        </p:nvPicPr>
        <p:blipFill>
          <a:blip r:embed="rId3" cstate="print"/>
          <a:srcRect l="34894"/>
          <a:stretch>
            <a:fillRect/>
          </a:stretch>
        </p:blipFill>
        <p:spPr bwMode="auto">
          <a:xfrm>
            <a:off x="295119" y="253610"/>
            <a:ext cx="5178286" cy="2928958"/>
          </a:xfrm>
          <a:prstGeom prst="rect">
            <a:avLst/>
          </a:prstGeom>
          <a:noFill/>
        </p:spPr>
      </p:pic>
      <p:pic>
        <p:nvPicPr>
          <p:cNvPr id="52227" name="Picture 3"/>
          <p:cNvPicPr>
            <a:picLocks noChangeAspect="1" noChangeArrowheads="1"/>
          </p:cNvPicPr>
          <p:nvPr/>
        </p:nvPicPr>
        <p:blipFill>
          <a:blip r:embed="rId4" cstate="print"/>
          <a:srcRect/>
          <a:stretch>
            <a:fillRect/>
          </a:stretch>
        </p:blipFill>
        <p:spPr bwMode="auto">
          <a:xfrm>
            <a:off x="295119" y="3740165"/>
            <a:ext cx="7858180" cy="2928958"/>
          </a:xfrm>
          <a:prstGeom prst="rect">
            <a:avLst/>
          </a:prstGeom>
          <a:noFill/>
          <a:ln w="9525">
            <a:noFill/>
            <a:miter lim="800000"/>
            <a:headEnd/>
            <a:tailEnd/>
          </a:ln>
        </p:spPr>
      </p:pic>
      <p:sp>
        <p:nvSpPr>
          <p:cNvPr id="6" name="TextBox 5"/>
          <p:cNvSpPr txBox="1"/>
          <p:nvPr/>
        </p:nvSpPr>
        <p:spPr>
          <a:xfrm>
            <a:off x="295119" y="3357562"/>
            <a:ext cx="6658137" cy="369332"/>
          </a:xfrm>
          <a:prstGeom prst="rect">
            <a:avLst/>
          </a:prstGeom>
          <a:noFill/>
        </p:spPr>
        <p:txBody>
          <a:bodyPr wrap="square" rtlCol="0">
            <a:spAutoFit/>
          </a:bodyPr>
          <a:lstStyle/>
          <a:p>
            <a:r>
              <a:rPr lang="en-NZ" dirty="0"/>
              <a:t>Excluding Māori group; SEM is equivalent</a:t>
            </a:r>
          </a:p>
        </p:txBody>
      </p:sp>
      <p:sp>
        <p:nvSpPr>
          <p:cNvPr id="7" name="TextBox 6"/>
          <p:cNvSpPr txBox="1"/>
          <p:nvPr/>
        </p:nvSpPr>
        <p:spPr>
          <a:xfrm>
            <a:off x="5473405" y="1388710"/>
            <a:ext cx="5815796" cy="1200329"/>
          </a:xfrm>
          <a:prstGeom prst="rect">
            <a:avLst/>
          </a:prstGeom>
          <a:noFill/>
        </p:spPr>
        <p:txBody>
          <a:bodyPr wrap="square" rtlCol="0">
            <a:spAutoFit/>
          </a:bodyPr>
          <a:lstStyle/>
          <a:p>
            <a:r>
              <a:rPr lang="en-NZ" b="1" dirty="0"/>
              <a:t>Meaningful non-invariance</a:t>
            </a:r>
          </a:p>
          <a:p>
            <a:r>
              <a:rPr lang="en-NZ" dirty="0"/>
              <a:t>Māori students experience secondary schooling and assessment quite differently to non- Māori students. </a:t>
            </a:r>
            <a:br>
              <a:rPr lang="en-NZ" dirty="0"/>
            </a:br>
            <a:r>
              <a:rPr lang="en-NZ" dirty="0"/>
              <a:t>Culture Counts!</a:t>
            </a:r>
          </a:p>
        </p:txBody>
      </p:sp>
      <p:sp>
        <p:nvSpPr>
          <p:cNvPr id="8" name="TextBox 7"/>
          <p:cNvSpPr txBox="1"/>
          <p:nvPr/>
        </p:nvSpPr>
        <p:spPr>
          <a:xfrm>
            <a:off x="7798749" y="4299268"/>
            <a:ext cx="3071834" cy="1477328"/>
          </a:xfrm>
          <a:prstGeom prst="rect">
            <a:avLst/>
          </a:prstGeom>
          <a:noFill/>
        </p:spPr>
        <p:txBody>
          <a:bodyPr wrap="square" rtlCol="0">
            <a:spAutoFit/>
          </a:bodyPr>
          <a:lstStyle/>
          <a:p>
            <a:r>
              <a:rPr lang="en-NZ" b="1" dirty="0"/>
              <a:t>NB</a:t>
            </a:r>
            <a:r>
              <a:rPr lang="en-NZ" dirty="0"/>
              <a:t>. </a:t>
            </a:r>
            <a:r>
              <a:rPr lang="el-GR" dirty="0"/>
              <a:t>Δ</a:t>
            </a:r>
            <a:r>
              <a:rPr lang="en-NZ" dirty="0"/>
              <a:t>CFI says equivalent, but </a:t>
            </a:r>
            <a:r>
              <a:rPr lang="el-GR" dirty="0"/>
              <a:t>Δχ</a:t>
            </a:r>
            <a:r>
              <a:rPr lang="en-US" baseline="30000" dirty="0"/>
              <a:t>2</a:t>
            </a:r>
            <a:r>
              <a:rPr lang="en-US" dirty="0"/>
              <a:t> says reject. Interesting issues to be resolved in the field</a:t>
            </a:r>
            <a:endParaRPr lang="en-NZ" dirty="0"/>
          </a:p>
        </p:txBody>
      </p:sp>
      <p:sp>
        <p:nvSpPr>
          <p:cNvPr id="2" name="Rectangle 1"/>
          <p:cNvSpPr/>
          <p:nvPr/>
        </p:nvSpPr>
        <p:spPr>
          <a:xfrm>
            <a:off x="5465791" y="234549"/>
            <a:ext cx="4665915" cy="830997"/>
          </a:xfrm>
          <a:prstGeom prst="rect">
            <a:avLst/>
          </a:prstGeom>
        </p:spPr>
        <p:txBody>
          <a:bodyPr wrap="square">
            <a:spAutoFit/>
          </a:bodyPr>
          <a:lstStyle/>
          <a:p>
            <a:pPr marR="0"/>
            <a:r>
              <a:rPr lang="en-US" sz="1200" dirty="0">
                <a:latin typeface="Segoe UI" panose="020B0502040204020203" pitchFamily="34" charset="0"/>
              </a:rPr>
              <a:t>Hirschfeld, G. H. F., &amp; Brown, G. T. L. (2009). Students' conceptions of assessment: Factorial and structural invariance of the SCoA across sex, age, and ethnicity. </a:t>
            </a:r>
            <a:r>
              <a:rPr lang="en-US" sz="1200" i="1" dirty="0">
                <a:latin typeface="Segoe UI" panose="020B0502040204020203" pitchFamily="34" charset="0"/>
              </a:rPr>
              <a:t>European Journal of Psychological Assessment, 25</a:t>
            </a:r>
            <a:r>
              <a:rPr lang="en-US" sz="1200" dirty="0">
                <a:latin typeface="Segoe UI" panose="020B0502040204020203" pitchFamily="34" charset="0"/>
              </a:rPr>
              <a:t>(1), 30-38. </a:t>
            </a:r>
            <a:r>
              <a:rPr lang="en-US" sz="1200" dirty="0" smtClean="0">
                <a:latin typeface="Segoe UI" panose="020B0502040204020203" pitchFamily="34" charset="0"/>
              </a:rPr>
              <a:t>doi:10.1027/1015-5759.25.1.30</a:t>
            </a:r>
            <a:endParaRPr lang="en-US" sz="1200" dirty="0">
              <a:latin typeface="Segoe UI" panose="020B0502040204020203" pitchFamily="34" charset="0"/>
            </a:endParaRPr>
          </a:p>
        </p:txBody>
      </p:sp>
    </p:spTree>
    <p:extLst>
      <p:ext uri="{BB962C8B-B14F-4D97-AF65-F5344CB8AC3E}">
        <p14:creationId xmlns:p14="http://schemas.microsoft.com/office/powerpoint/2010/main" val="113983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16" y="0"/>
            <a:ext cx="10772775" cy="1658198"/>
          </a:xfrm>
        </p:spPr>
        <p:txBody>
          <a:bodyPr/>
          <a:lstStyle/>
          <a:p>
            <a:r>
              <a:rPr lang="en-NZ" dirty="0" smtClean="0"/>
              <a:t>Study 1</a:t>
            </a:r>
            <a:endParaRPr lang="en-NZ" dirty="0"/>
          </a:p>
        </p:txBody>
      </p:sp>
      <p:sp>
        <p:nvSpPr>
          <p:cNvPr id="3" name="Content Placeholder 2"/>
          <p:cNvSpPr>
            <a:spLocks noGrp="1"/>
          </p:cNvSpPr>
          <p:nvPr>
            <p:ph idx="1"/>
          </p:nvPr>
        </p:nvSpPr>
        <p:spPr>
          <a:xfrm>
            <a:off x="684748" y="1512147"/>
            <a:ext cx="10753725" cy="3766185"/>
          </a:xfrm>
        </p:spPr>
        <p:txBody>
          <a:bodyPr>
            <a:normAutofit/>
          </a:bodyPr>
          <a:lstStyle/>
          <a:p>
            <a:r>
              <a:rPr lang="en-NZ" dirty="0" smtClean="0"/>
              <a:t>Teacher Conceptions of Feedback self-report inventory</a:t>
            </a:r>
          </a:p>
          <a:p>
            <a:r>
              <a:rPr lang="en-NZ" dirty="0" smtClean="0"/>
              <a:t>New Zealand vs. Louisiana</a:t>
            </a:r>
          </a:p>
          <a:p>
            <a:pPr lvl="1"/>
            <a:r>
              <a:rPr lang="en-NZ" dirty="0" smtClean="0"/>
              <a:t>Feedback purposes are feedback purposes, right?</a:t>
            </a:r>
          </a:p>
          <a:p>
            <a:pPr lvl="1"/>
            <a:r>
              <a:rPr lang="en-NZ" dirty="0" smtClean="0"/>
              <a:t>But policies differ</a:t>
            </a:r>
          </a:p>
          <a:p>
            <a:pPr lvl="2"/>
            <a:r>
              <a:rPr lang="en-NZ" dirty="0" smtClean="0"/>
              <a:t>Louisiana: high stakes use of assessment to evaluate schools</a:t>
            </a:r>
          </a:p>
          <a:p>
            <a:pPr lvl="2"/>
            <a:r>
              <a:rPr lang="en-NZ" dirty="0" smtClean="0"/>
              <a:t>New Zealand: low stakes use of assessment to guide teaching and learning</a:t>
            </a:r>
          </a:p>
          <a:p>
            <a:pPr lvl="1"/>
            <a:r>
              <a:rPr lang="en-NZ" dirty="0" smtClean="0"/>
              <a:t>So should purposes of feedback be identical?</a:t>
            </a:r>
          </a:p>
          <a:p>
            <a:pPr lvl="1"/>
            <a:r>
              <a:rPr lang="en-NZ" dirty="0"/>
              <a:t>I</a:t>
            </a:r>
            <a:r>
              <a:rPr lang="en-NZ" dirty="0" smtClean="0"/>
              <a:t>f we want to compare groups, we need similar responding to the same stimuli (the </a:t>
            </a:r>
            <a:r>
              <a:rPr lang="en-NZ" dirty="0" err="1" smtClean="0"/>
              <a:t>TCoF</a:t>
            </a:r>
            <a:r>
              <a:rPr lang="en-NZ" dirty="0" smtClean="0"/>
              <a:t>)</a:t>
            </a:r>
            <a:endParaRPr lang="en-NZ" dirty="0"/>
          </a:p>
        </p:txBody>
      </p:sp>
    </p:spTree>
    <p:extLst>
      <p:ext uri="{BB962C8B-B14F-4D97-AF65-F5344CB8AC3E}">
        <p14:creationId xmlns:p14="http://schemas.microsoft.com/office/powerpoint/2010/main" val="2974164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228" y="260648"/>
            <a:ext cx="9213414" cy="887188"/>
          </a:xfrm>
        </p:spPr>
        <p:txBody>
          <a:bodyPr/>
          <a:lstStyle/>
          <a:p>
            <a:r>
              <a:rPr lang="en-NZ" dirty="0" err="1" smtClean="0"/>
              <a:t>TCoF</a:t>
            </a:r>
            <a:r>
              <a:rPr lang="en-NZ" dirty="0" smtClean="0"/>
              <a:t> inventory</a:t>
            </a:r>
            <a:endParaRPr lang="en-NZ" dirty="0"/>
          </a:p>
        </p:txBody>
      </p:sp>
      <p:sp>
        <p:nvSpPr>
          <p:cNvPr id="3" name="Content Placeholder 2"/>
          <p:cNvSpPr>
            <a:spLocks noGrp="1"/>
          </p:cNvSpPr>
          <p:nvPr>
            <p:ph idx="1"/>
          </p:nvPr>
        </p:nvSpPr>
        <p:spPr>
          <a:xfrm>
            <a:off x="865848" y="1147837"/>
            <a:ext cx="9333040" cy="3946443"/>
          </a:xfrm>
        </p:spPr>
        <p:txBody>
          <a:bodyPr>
            <a:noAutofit/>
          </a:bodyPr>
          <a:lstStyle/>
          <a:p>
            <a:r>
              <a:rPr lang="en-US" sz="1600" b="1" i="1" dirty="0"/>
              <a:t>Purposes. </a:t>
            </a:r>
            <a:endParaRPr lang="en-NZ" sz="1600" dirty="0"/>
          </a:p>
          <a:p>
            <a:pPr lvl="1"/>
            <a:r>
              <a:rPr lang="en-US" sz="1400" i="1" dirty="0"/>
              <a:t>Irrelevance/Lacking Purpose</a:t>
            </a:r>
            <a:r>
              <a:rPr lang="en-US" sz="1400" dirty="0"/>
              <a:t>. (7 items) Feedback is pointless because students ignore my comments and directions. </a:t>
            </a:r>
            <a:endParaRPr lang="en-NZ" sz="1400" dirty="0"/>
          </a:p>
          <a:p>
            <a:pPr lvl="1"/>
            <a:r>
              <a:rPr lang="en-US" sz="1400" i="1" dirty="0"/>
              <a:t>Improvement</a:t>
            </a:r>
            <a:r>
              <a:rPr lang="en-US" sz="1400" dirty="0"/>
              <a:t>. (6 items) Students use the feedback I give them to improve their work.</a:t>
            </a:r>
            <a:endParaRPr lang="en-NZ" sz="1400" dirty="0"/>
          </a:p>
          <a:p>
            <a:pPr lvl="1"/>
            <a:r>
              <a:rPr lang="en-US" sz="1400" i="1" dirty="0"/>
              <a:t>Reporting and Compliance</a:t>
            </a:r>
            <a:r>
              <a:rPr lang="en-US" sz="1400" dirty="0"/>
              <a:t>. (7 items) I give feedback because my students and parents expect it.</a:t>
            </a:r>
            <a:endParaRPr lang="en-NZ" sz="1400" dirty="0"/>
          </a:p>
          <a:p>
            <a:pPr lvl="1"/>
            <a:r>
              <a:rPr lang="en-US" sz="1400" i="1" dirty="0"/>
              <a:t>Encouragement</a:t>
            </a:r>
            <a:r>
              <a:rPr lang="en-US" sz="1400" dirty="0"/>
              <a:t>. (6 items) The point of feedback is to make students feel good about themselves.</a:t>
            </a:r>
            <a:endParaRPr lang="en-NZ" sz="1400" dirty="0"/>
          </a:p>
          <a:p>
            <a:r>
              <a:rPr lang="en-US" sz="1600" b="1" i="1" dirty="0"/>
              <a:t>Types</a:t>
            </a:r>
            <a:r>
              <a:rPr lang="en-US" sz="1600" b="1" dirty="0"/>
              <a:t>.</a:t>
            </a:r>
            <a:endParaRPr lang="en-NZ" sz="1600" dirty="0"/>
          </a:p>
          <a:p>
            <a:pPr lvl="1"/>
            <a:r>
              <a:rPr lang="en-US" sz="1400" i="1" dirty="0"/>
              <a:t>Task</a:t>
            </a:r>
            <a:r>
              <a:rPr lang="en-US" sz="1400" dirty="0"/>
              <a:t>. (7 items) My feedback tells students whether they have gotten the right answer or not. </a:t>
            </a:r>
            <a:endParaRPr lang="en-NZ" sz="1400" dirty="0"/>
          </a:p>
          <a:p>
            <a:pPr lvl="1"/>
            <a:r>
              <a:rPr lang="en-US" sz="1400" i="1" dirty="0"/>
              <a:t>Process</a:t>
            </a:r>
            <a:r>
              <a:rPr lang="en-US" sz="1400" dirty="0"/>
              <a:t>.  (9 items) My feedback focuses on the procedures underpinning tasks rather than whether the work is correct or incorrect.</a:t>
            </a:r>
            <a:endParaRPr lang="en-NZ" sz="1400" dirty="0"/>
          </a:p>
          <a:p>
            <a:pPr lvl="1"/>
            <a:r>
              <a:rPr lang="en-US" sz="1400" i="1" dirty="0"/>
              <a:t>Self-Regulation</a:t>
            </a:r>
            <a:r>
              <a:rPr lang="en-US" sz="1400" dirty="0"/>
              <a:t>. (8 items) Good feedback reminds students that they already know how to check their own work.  </a:t>
            </a:r>
            <a:endParaRPr lang="en-NZ" sz="1400" dirty="0"/>
          </a:p>
          <a:p>
            <a:pPr lvl="1"/>
            <a:r>
              <a:rPr lang="en-US" sz="1400" i="1" dirty="0"/>
              <a:t>Self</a:t>
            </a:r>
            <a:r>
              <a:rPr lang="en-US" sz="1400" dirty="0"/>
              <a:t>.  (8 items) Good feedback pays attention to student effort over accuracy. </a:t>
            </a:r>
            <a:endParaRPr lang="en-NZ" sz="1400" dirty="0"/>
          </a:p>
          <a:p>
            <a:r>
              <a:rPr lang="en-US" sz="1600" b="1" i="1" dirty="0"/>
              <a:t>Other</a:t>
            </a:r>
            <a:r>
              <a:rPr lang="en-US" sz="1600" b="1" dirty="0"/>
              <a:t>.</a:t>
            </a:r>
            <a:endParaRPr lang="en-NZ" sz="1600" dirty="0"/>
          </a:p>
          <a:p>
            <a:pPr lvl="1"/>
            <a:r>
              <a:rPr lang="en-US" sz="1400" i="1" dirty="0"/>
              <a:t>Peer and self-feedback</a:t>
            </a:r>
            <a:r>
              <a:rPr lang="en-US" sz="1400" dirty="0"/>
              <a:t>. (6 items) Students are able to provide accurate and useful feedback to each other and themselves. </a:t>
            </a:r>
            <a:endParaRPr lang="en-NZ" sz="1400" dirty="0"/>
          </a:p>
          <a:p>
            <a:pPr lvl="1"/>
            <a:r>
              <a:rPr lang="en-US" sz="1400" i="1" dirty="0"/>
              <a:t>Timeliness of feedback</a:t>
            </a:r>
            <a:r>
              <a:rPr lang="en-US" sz="1400" dirty="0"/>
              <a:t>. (7 items) Delaying feedback helps students learn to fix things for themselves.</a:t>
            </a:r>
            <a:endParaRPr lang="en-NZ" sz="1400" dirty="0"/>
          </a:p>
        </p:txBody>
      </p:sp>
    </p:spTree>
    <p:extLst>
      <p:ext uri="{BB962C8B-B14F-4D97-AF65-F5344CB8AC3E}">
        <p14:creationId xmlns:p14="http://schemas.microsoft.com/office/powerpoint/2010/main" val="2795629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396" y="0"/>
            <a:ext cx="10772775" cy="1191734"/>
          </a:xfrm>
        </p:spPr>
        <p:txBody>
          <a:bodyPr>
            <a:noAutofit/>
          </a:bodyPr>
          <a:lstStyle/>
          <a:p>
            <a:r>
              <a:rPr lang="en-NZ" sz="3600" dirty="0"/>
              <a:t>Models for each sample developed independently &amp; together</a:t>
            </a:r>
          </a:p>
        </p:txBody>
      </p:sp>
      <p:sp>
        <p:nvSpPr>
          <p:cNvPr id="5" name="Text Placeholder 4"/>
          <p:cNvSpPr>
            <a:spLocks noGrp="1"/>
          </p:cNvSpPr>
          <p:nvPr>
            <p:ph type="body" idx="1"/>
          </p:nvPr>
        </p:nvSpPr>
        <p:spPr>
          <a:xfrm>
            <a:off x="1702692" y="5561387"/>
            <a:ext cx="2452836" cy="762000"/>
          </a:xfrm>
        </p:spPr>
        <p:txBody>
          <a:bodyPr/>
          <a:lstStyle/>
          <a:p>
            <a:r>
              <a:rPr lang="en-NZ" dirty="0" smtClean="0"/>
              <a:t>Louisiana</a:t>
            </a:r>
            <a:endParaRPr lang="en-NZ" dirty="0"/>
          </a:p>
        </p:txBody>
      </p:sp>
      <p:pic>
        <p:nvPicPr>
          <p:cNvPr id="9" name="Content Placeholder 8" descr="C:\Users\gt.brown\Documents\My Publications\04 Research Methods\2014 MGCFA NZ-Louisiana TCoF\Figure1 cropped.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486668" y="1561316"/>
            <a:ext cx="2884884" cy="3846513"/>
          </a:xfrm>
          <a:prstGeom prst="rect">
            <a:avLst/>
          </a:prstGeom>
          <a:noFill/>
          <a:ln>
            <a:noFill/>
          </a:ln>
        </p:spPr>
      </p:pic>
      <p:sp>
        <p:nvSpPr>
          <p:cNvPr id="7" name="Text Placeholder 6"/>
          <p:cNvSpPr>
            <a:spLocks noGrp="1"/>
          </p:cNvSpPr>
          <p:nvPr>
            <p:ph type="body" sz="quarter" idx="3"/>
          </p:nvPr>
        </p:nvSpPr>
        <p:spPr>
          <a:xfrm>
            <a:off x="4511004" y="1601821"/>
            <a:ext cx="2592288" cy="654843"/>
          </a:xfrm>
        </p:spPr>
        <p:txBody>
          <a:bodyPr/>
          <a:lstStyle/>
          <a:p>
            <a:r>
              <a:rPr lang="en-NZ" dirty="0" smtClean="0"/>
              <a:t>New Zealand</a:t>
            </a:r>
            <a:endParaRPr lang="en-NZ" dirty="0"/>
          </a:p>
        </p:txBody>
      </p:sp>
      <p:pic>
        <p:nvPicPr>
          <p:cNvPr id="10" name="Content Placeholder 9" descr="C:\Users\gt.brown\Documents\My Publications\04 Research Methods\2014 MGCFA NZ-Louisiana TCoF\Figure2 NZ model cropped.jpg"/>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511005" y="2395323"/>
            <a:ext cx="3007273" cy="3846513"/>
          </a:xfrm>
          <a:prstGeom prst="rect">
            <a:avLst/>
          </a:prstGeom>
          <a:noFill/>
          <a:ln>
            <a:noFill/>
          </a:ln>
        </p:spPr>
      </p:pic>
      <p:pic>
        <p:nvPicPr>
          <p:cNvPr id="11" name="Picture 10" descr="C:\Users\gt.brown\Documents\My Publications\04 Research Methods\2014 MGCFA NZ-Louisiana TCoF\Figure 3 joint TCoF cropped.jpg"/>
          <p:cNvPicPr/>
          <p:nvPr/>
        </p:nvPicPr>
        <p:blipFill>
          <a:blip r:embed="rId4">
            <a:extLst>
              <a:ext uri="{28A0092B-C50C-407E-A947-70E740481C1C}">
                <a14:useLocalDpi xmlns:a14="http://schemas.microsoft.com/office/drawing/2010/main" val="0"/>
              </a:ext>
            </a:extLst>
          </a:blip>
          <a:srcRect/>
          <a:stretch>
            <a:fillRect/>
          </a:stretch>
        </p:blipFill>
        <p:spPr bwMode="auto">
          <a:xfrm>
            <a:off x="7967388" y="2102741"/>
            <a:ext cx="1800200" cy="4283110"/>
          </a:xfrm>
          <a:prstGeom prst="rect">
            <a:avLst/>
          </a:prstGeom>
          <a:noFill/>
          <a:ln>
            <a:noFill/>
          </a:ln>
        </p:spPr>
      </p:pic>
      <p:sp>
        <p:nvSpPr>
          <p:cNvPr id="12" name="Text Placeholder 6"/>
          <p:cNvSpPr txBox="1">
            <a:spLocks/>
          </p:cNvSpPr>
          <p:nvPr/>
        </p:nvSpPr>
        <p:spPr>
          <a:xfrm>
            <a:off x="7751364" y="1345292"/>
            <a:ext cx="2830686" cy="654843"/>
          </a:xfrm>
          <a:prstGeom prst="rect">
            <a:avLst/>
          </a:prstGeom>
        </p:spPr>
        <p:txBody>
          <a:bodyPr vert="horz" lIns="45720" tIns="0" rIns="45720" bIns="0" anchor="ctr">
            <a:normAutofit/>
          </a:bodyPr>
          <a:lstStyle>
            <a:lvl1pPr marL="0" indent="0" algn="l" rtl="0" eaLnBrk="1" latinLnBrk="0" hangingPunct="1">
              <a:spcBef>
                <a:spcPct val="20000"/>
              </a:spcBef>
              <a:buClr>
                <a:schemeClr val="accent3"/>
              </a:buClr>
              <a:buSzPct val="95000"/>
              <a:buFont typeface="Wingdings 2"/>
              <a:buNone/>
              <a:defRPr kumimoji="0" sz="2400" b="1" kern="1200" cap="none" baseline="0">
                <a:solidFill>
                  <a:schemeClr val="tx2"/>
                </a:solidFill>
                <a:effectLst/>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2000" b="1"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800" b="1"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600" b="1"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600" b="1"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NZ" dirty="0"/>
              <a:t>Joint Analysis</a:t>
            </a:r>
          </a:p>
        </p:txBody>
      </p:sp>
    </p:spTree>
    <p:extLst>
      <p:ext uri="{BB962C8B-B14F-4D97-AF65-F5344CB8AC3E}">
        <p14:creationId xmlns:p14="http://schemas.microsoft.com/office/powerpoint/2010/main" val="1548707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Research methods migrate</a:t>
            </a:r>
            <a:endParaRPr lang="en-NZ" dirty="0"/>
          </a:p>
        </p:txBody>
      </p:sp>
      <p:pic>
        <p:nvPicPr>
          <p:cNvPr id="1026" name="Picture 2" descr="C:\Users\gbro008\AppData\Local\Microsoft\Windows\Temporary Internet Files\Content.IE5\TJEZVKYG\800px-Winkel_triple_projection_SW[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84187" y="2011363"/>
            <a:ext cx="6137901" cy="376713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urved Connector 5"/>
          <p:cNvCxnSpPr/>
          <p:nvPr/>
        </p:nvCxnSpPr>
        <p:spPr>
          <a:xfrm rot="10800000">
            <a:off x="4583834" y="3356992"/>
            <a:ext cx="4526751" cy="1984928"/>
          </a:xfrm>
          <a:prstGeom prst="curvedConnector3">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8" name="Curved Connector 7"/>
          <p:cNvCxnSpPr/>
          <p:nvPr/>
        </p:nvCxnSpPr>
        <p:spPr>
          <a:xfrm rot="16200000" flipV="1">
            <a:off x="7752186" y="3933056"/>
            <a:ext cx="1872207" cy="864096"/>
          </a:xfrm>
          <a:prstGeom prst="curvedConnector3">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2" name="Curved Connector 11"/>
          <p:cNvCxnSpPr/>
          <p:nvPr/>
        </p:nvCxnSpPr>
        <p:spPr>
          <a:xfrm rot="10800000">
            <a:off x="6096000" y="3140970"/>
            <a:ext cx="3014584" cy="2200953"/>
          </a:xfrm>
          <a:prstGeom prst="curvedConnector3">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4" name="Curved Connector 13"/>
          <p:cNvCxnSpPr/>
          <p:nvPr/>
        </p:nvCxnSpPr>
        <p:spPr>
          <a:xfrm rot="10800000">
            <a:off x="6744072" y="3429000"/>
            <a:ext cx="2366512" cy="1872208"/>
          </a:xfrm>
          <a:prstGeom prst="curvedConnector3">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7" name="TextBox 16"/>
          <p:cNvSpPr txBox="1"/>
          <p:nvPr/>
        </p:nvSpPr>
        <p:spPr>
          <a:xfrm>
            <a:off x="2135560" y="6237312"/>
            <a:ext cx="8208912" cy="923330"/>
          </a:xfrm>
          <a:prstGeom prst="rect">
            <a:avLst/>
          </a:prstGeom>
          <a:noFill/>
        </p:spPr>
        <p:txBody>
          <a:bodyPr wrap="square" rtlCol="0">
            <a:spAutoFit/>
          </a:bodyPr>
          <a:lstStyle/>
          <a:p>
            <a:r>
              <a:rPr lang="en-NZ" dirty="0"/>
              <a:t>Our research inventories: Teacher Conceptions of Assessment, Teacher Conceptions of Feedback; Student Conceptions of Assessment</a:t>
            </a:r>
          </a:p>
        </p:txBody>
      </p:sp>
      <p:cxnSp>
        <p:nvCxnSpPr>
          <p:cNvPr id="19" name="Curved Connector 18"/>
          <p:cNvCxnSpPr/>
          <p:nvPr/>
        </p:nvCxnSpPr>
        <p:spPr>
          <a:xfrm rot="10800000">
            <a:off x="5231904" y="4241448"/>
            <a:ext cx="3878680" cy="1059763"/>
          </a:xfrm>
          <a:prstGeom prst="curvedConnector3">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1" name="Curved Connector 20"/>
          <p:cNvCxnSpPr/>
          <p:nvPr/>
        </p:nvCxnSpPr>
        <p:spPr>
          <a:xfrm rot="16200000" flipV="1">
            <a:off x="8747384" y="4928258"/>
            <a:ext cx="529882" cy="216025"/>
          </a:xfrm>
          <a:prstGeom prst="curvedConnector3">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1202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2816334932"/>
              </p:ext>
            </p:extLst>
          </p:nvPr>
        </p:nvGraphicFramePr>
        <p:xfrm>
          <a:off x="1365969" y="1336755"/>
          <a:ext cx="9282038" cy="4821237"/>
        </p:xfrm>
        <a:graphic>
          <a:graphicData uri="http://schemas.openxmlformats.org/presentationml/2006/ole">
            <mc:AlternateContent xmlns:mc="http://schemas.openxmlformats.org/markup-compatibility/2006">
              <mc:Choice xmlns:v="urn:schemas-microsoft-com:vml" Requires="v">
                <p:oleObj spid="_x0000_s1037" name="Document" r:id="rId3" imgW="9019121" imgH="4895337" progId="Word.Document.12">
                  <p:embed/>
                </p:oleObj>
              </mc:Choice>
              <mc:Fallback>
                <p:oleObj name="Document" r:id="rId3" imgW="9019121" imgH="4895337" progId="Word.Document.12">
                  <p:embed/>
                  <p:pic>
                    <p:nvPicPr>
                      <p:cNvPr id="9" name="Object 8"/>
                      <p:cNvPicPr/>
                      <p:nvPr/>
                    </p:nvPicPr>
                    <p:blipFill>
                      <a:blip r:embed="rId4"/>
                      <a:stretch>
                        <a:fillRect/>
                      </a:stretch>
                    </p:blipFill>
                    <p:spPr>
                      <a:xfrm>
                        <a:off x="1365969" y="1336755"/>
                        <a:ext cx="9282038" cy="4821237"/>
                      </a:xfrm>
                      <a:prstGeom prst="rect">
                        <a:avLst/>
                      </a:prstGeom>
                    </p:spPr>
                  </p:pic>
                </p:oleObj>
              </mc:Fallback>
            </mc:AlternateContent>
          </a:graphicData>
        </a:graphic>
      </p:graphicFrame>
      <p:sp>
        <p:nvSpPr>
          <p:cNvPr id="7" name="Title 6"/>
          <p:cNvSpPr>
            <a:spLocks noGrp="1"/>
          </p:cNvSpPr>
          <p:nvPr>
            <p:ph type="title"/>
          </p:nvPr>
        </p:nvSpPr>
        <p:spPr>
          <a:xfrm>
            <a:off x="568212" y="0"/>
            <a:ext cx="10772775" cy="1658198"/>
          </a:xfrm>
        </p:spPr>
        <p:txBody>
          <a:bodyPr/>
          <a:lstStyle/>
          <a:p>
            <a:r>
              <a:rPr lang="en-NZ" dirty="0" smtClean="0"/>
              <a:t>Do they fit the other group?</a:t>
            </a:r>
            <a:endParaRPr lang="en-NZ" dirty="0"/>
          </a:p>
        </p:txBody>
      </p:sp>
      <p:sp>
        <p:nvSpPr>
          <p:cNvPr id="12" name="TextBox 11"/>
          <p:cNvSpPr txBox="1"/>
          <p:nvPr/>
        </p:nvSpPr>
        <p:spPr>
          <a:xfrm>
            <a:off x="1631764" y="5449748"/>
            <a:ext cx="8640960" cy="1015663"/>
          </a:xfrm>
          <a:prstGeom prst="rect">
            <a:avLst/>
          </a:prstGeom>
          <a:noFill/>
        </p:spPr>
        <p:txBody>
          <a:bodyPr wrap="square" rtlCol="0">
            <a:spAutoFit/>
          </a:bodyPr>
          <a:lstStyle/>
          <a:p>
            <a:r>
              <a:rPr lang="en-NZ" sz="2000" dirty="0">
                <a:solidFill>
                  <a:srgbClr val="FF0000"/>
                </a:solidFill>
              </a:rPr>
              <a:t>NO! </a:t>
            </a:r>
            <a:r>
              <a:rPr lang="en-NZ" sz="2000" dirty="0"/>
              <a:t>The model from one context did not fit the other, even when a model was created using responses of both groups at the same time!!!!</a:t>
            </a:r>
          </a:p>
        </p:txBody>
      </p:sp>
    </p:spTree>
    <p:extLst>
      <p:ext uri="{BB962C8B-B14F-4D97-AF65-F5344CB8AC3E}">
        <p14:creationId xmlns:p14="http://schemas.microsoft.com/office/powerpoint/2010/main" val="3158559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577" y="0"/>
            <a:ext cx="8229600" cy="887412"/>
          </a:xfrm>
        </p:spPr>
        <p:txBody>
          <a:bodyPr/>
          <a:lstStyle/>
          <a:p>
            <a:r>
              <a:rPr lang="en-NZ" dirty="0" smtClean="0"/>
              <a:t>How are they different?</a:t>
            </a:r>
            <a:endParaRPr lang="en-NZ" dirty="0"/>
          </a:p>
        </p:txBody>
      </p:sp>
      <p:graphicFrame>
        <p:nvGraphicFramePr>
          <p:cNvPr id="3" name="Object 2"/>
          <p:cNvGraphicFramePr>
            <a:graphicFrameLocks noChangeAspect="1"/>
          </p:cNvGraphicFramePr>
          <p:nvPr>
            <p:extLst>
              <p:ext uri="{D42A27DB-BD31-4B8C-83A1-F6EECF244321}">
                <p14:modId xmlns:p14="http://schemas.microsoft.com/office/powerpoint/2010/main" val="2833536486"/>
              </p:ext>
            </p:extLst>
          </p:nvPr>
        </p:nvGraphicFramePr>
        <p:xfrm>
          <a:off x="396510" y="982621"/>
          <a:ext cx="8826374" cy="3387725"/>
        </p:xfrm>
        <a:graphic>
          <a:graphicData uri="http://schemas.openxmlformats.org/presentationml/2006/ole">
            <mc:AlternateContent xmlns:mc="http://schemas.openxmlformats.org/markup-compatibility/2006">
              <mc:Choice xmlns:v="urn:schemas-microsoft-com:vml" Requires="v">
                <p:oleObj spid="_x0000_s2061" name="Document" r:id="rId3" imgW="9631819" imgH="3473588" progId="Word.Document.12">
                  <p:embed/>
                </p:oleObj>
              </mc:Choice>
              <mc:Fallback>
                <p:oleObj name="Document" r:id="rId3" imgW="9631819" imgH="3473588" progId="Word.Document.12">
                  <p:embed/>
                  <p:pic>
                    <p:nvPicPr>
                      <p:cNvPr id="3" name="Object 2"/>
                      <p:cNvPicPr/>
                      <p:nvPr/>
                    </p:nvPicPr>
                    <p:blipFill>
                      <a:blip r:embed="rId4"/>
                      <a:stretch>
                        <a:fillRect/>
                      </a:stretch>
                    </p:blipFill>
                    <p:spPr>
                      <a:xfrm>
                        <a:off x="396510" y="982621"/>
                        <a:ext cx="8826374" cy="3387725"/>
                      </a:xfrm>
                      <a:prstGeom prst="rect">
                        <a:avLst/>
                      </a:prstGeom>
                    </p:spPr>
                  </p:pic>
                </p:oleObj>
              </mc:Fallback>
            </mc:AlternateContent>
          </a:graphicData>
        </a:graphic>
      </p:graphicFrame>
      <p:sp>
        <p:nvSpPr>
          <p:cNvPr id="4" name="TextBox 3"/>
          <p:cNvSpPr txBox="1"/>
          <p:nvPr/>
        </p:nvSpPr>
        <p:spPr>
          <a:xfrm>
            <a:off x="396510" y="4199929"/>
            <a:ext cx="10102531" cy="1477328"/>
          </a:xfrm>
          <a:prstGeom prst="rect">
            <a:avLst/>
          </a:prstGeom>
          <a:noFill/>
        </p:spPr>
        <p:txBody>
          <a:bodyPr wrap="square" rtlCol="0">
            <a:spAutoFit/>
          </a:bodyPr>
          <a:lstStyle/>
          <a:p>
            <a:r>
              <a:rPr lang="en-NZ" dirty="0">
                <a:solidFill>
                  <a:srgbClr val="FF0000"/>
                </a:solidFill>
              </a:rPr>
              <a:t>What’s different in Model 3? </a:t>
            </a:r>
          </a:p>
          <a:p>
            <a:r>
              <a:rPr lang="en-NZ" dirty="0"/>
              <a:t>Reliabilities, Means, and Inter-correlations</a:t>
            </a:r>
          </a:p>
          <a:p>
            <a:endParaRPr lang="en-NZ" dirty="0"/>
          </a:p>
          <a:p>
            <a:r>
              <a:rPr lang="en-NZ" dirty="0"/>
              <a:t>The inventory simply does not mean the same thing to both groups despite same language and shared profession as teachers</a:t>
            </a:r>
          </a:p>
        </p:txBody>
      </p:sp>
    </p:spTree>
    <p:extLst>
      <p:ext uri="{BB962C8B-B14F-4D97-AF65-F5344CB8AC3E}">
        <p14:creationId xmlns:p14="http://schemas.microsoft.com/office/powerpoint/2010/main" val="2758266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2555" y="0"/>
            <a:ext cx="10772775" cy="1658198"/>
          </a:xfrm>
        </p:spPr>
        <p:txBody>
          <a:bodyPr/>
          <a:lstStyle/>
          <a:p>
            <a:r>
              <a:rPr lang="en-NZ" dirty="0" smtClean="0"/>
              <a:t>Benefit of MGCFA</a:t>
            </a:r>
            <a:endParaRPr lang="en-NZ" dirty="0"/>
          </a:p>
        </p:txBody>
      </p:sp>
      <p:sp>
        <p:nvSpPr>
          <p:cNvPr id="4" name="Content Placeholder 3"/>
          <p:cNvSpPr>
            <a:spLocks noGrp="1"/>
          </p:cNvSpPr>
          <p:nvPr>
            <p:ph idx="1"/>
          </p:nvPr>
        </p:nvSpPr>
        <p:spPr>
          <a:xfrm>
            <a:off x="574535" y="1229989"/>
            <a:ext cx="9636265" cy="5628011"/>
          </a:xfrm>
        </p:spPr>
        <p:txBody>
          <a:bodyPr>
            <a:normAutofit/>
          </a:bodyPr>
          <a:lstStyle/>
          <a:p>
            <a:r>
              <a:rPr lang="en-US" dirty="0" smtClean="0"/>
              <a:t>In this case, MGCFA forces </a:t>
            </a:r>
            <a:r>
              <a:rPr lang="en-US" dirty="0"/>
              <a:t>the </a:t>
            </a:r>
            <a:r>
              <a:rPr lang="en-US" dirty="0" smtClean="0"/>
              <a:t>researcher </a:t>
            </a:r>
            <a:r>
              <a:rPr lang="en-US" dirty="0"/>
              <a:t>to accept that teacher </a:t>
            </a:r>
            <a:r>
              <a:rPr lang="en-US" dirty="0" smtClean="0"/>
              <a:t>responses to stimuli differ </a:t>
            </a:r>
            <a:r>
              <a:rPr lang="en-US" dirty="0"/>
              <a:t>in more than trivial ways across the contexts and that </a:t>
            </a:r>
            <a:r>
              <a:rPr lang="en-US" dirty="0" smtClean="0"/>
              <a:t>different models and scores are needed.  </a:t>
            </a:r>
            <a:endParaRPr lang="en-NZ" dirty="0"/>
          </a:p>
          <a:p>
            <a:r>
              <a:rPr lang="en-US" dirty="0" smtClean="0"/>
              <a:t>MGCFA helps researchers avoid </a:t>
            </a:r>
            <a:r>
              <a:rPr lang="en-US" dirty="0"/>
              <a:t>making serious logical </a:t>
            </a:r>
            <a:r>
              <a:rPr lang="en-US" dirty="0" smtClean="0"/>
              <a:t>errors: </a:t>
            </a:r>
          </a:p>
          <a:p>
            <a:pPr lvl="1"/>
            <a:r>
              <a:rPr lang="en-US" dirty="0"/>
              <a:t>I</a:t>
            </a:r>
            <a:r>
              <a:rPr lang="en-US" dirty="0" smtClean="0"/>
              <a:t>t </a:t>
            </a:r>
            <a:r>
              <a:rPr lang="en-US" dirty="0"/>
              <a:t>is highly likely that the theoretical and conceptual framework of an externally developed research tool will be invalid in a dissimilar context.  </a:t>
            </a:r>
            <a:endParaRPr lang="en-US" dirty="0" smtClean="0"/>
          </a:p>
          <a:p>
            <a:pPr lvl="1"/>
            <a:r>
              <a:rPr lang="en-US" dirty="0"/>
              <a:t>R</a:t>
            </a:r>
            <a:r>
              <a:rPr lang="en-US" dirty="0" smtClean="0"/>
              <a:t>eliance </a:t>
            </a:r>
            <a:r>
              <a:rPr lang="en-US" dirty="0"/>
              <a:t>on scale reliabilities for each factor would have led inappropriately to acceptance of the model for the Louisiana data, while reliance on the overall fit of the joint model (Model 3) would have led falsely to acceptance of the model as appropriate for both groups. </a:t>
            </a:r>
            <a:r>
              <a:rPr lang="en-US" dirty="0" smtClean="0"/>
              <a:t>	</a:t>
            </a:r>
          </a:p>
        </p:txBody>
      </p:sp>
    </p:spTree>
    <p:extLst>
      <p:ext uri="{BB962C8B-B14F-4D97-AF65-F5344CB8AC3E}">
        <p14:creationId xmlns:p14="http://schemas.microsoft.com/office/powerpoint/2010/main" val="107193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475" y="0"/>
            <a:ext cx="10772775" cy="1658198"/>
          </a:xfrm>
        </p:spPr>
        <p:txBody>
          <a:bodyPr>
            <a:noAutofit/>
          </a:bodyPr>
          <a:lstStyle/>
          <a:p>
            <a:r>
              <a:rPr lang="en-NZ" sz="4800" dirty="0"/>
              <a:t>Study 2: PISA Reading 2009 Booklet 11</a:t>
            </a:r>
          </a:p>
        </p:txBody>
      </p:sp>
      <p:sp>
        <p:nvSpPr>
          <p:cNvPr id="3" name="Content Placeholder 2"/>
          <p:cNvSpPr>
            <a:spLocks noGrp="1"/>
          </p:cNvSpPr>
          <p:nvPr>
            <p:ph idx="1"/>
          </p:nvPr>
        </p:nvSpPr>
        <p:spPr>
          <a:xfrm>
            <a:off x="522907" y="1512147"/>
            <a:ext cx="10753725" cy="3766185"/>
          </a:xfrm>
        </p:spPr>
        <p:txBody>
          <a:bodyPr>
            <a:normAutofit lnSpcReduction="10000"/>
          </a:bodyPr>
          <a:lstStyle/>
          <a:p>
            <a:r>
              <a:rPr lang="en-US" dirty="0"/>
              <a:t>28 reading literacy </a:t>
            </a:r>
            <a:r>
              <a:rPr lang="en-US" dirty="0" smtClean="0"/>
              <a:t>items = 1 factor</a:t>
            </a:r>
          </a:p>
          <a:p>
            <a:pPr lvl="1"/>
            <a:r>
              <a:rPr lang="en-US" dirty="0" smtClean="0"/>
              <a:t>Multiple </a:t>
            </a:r>
            <a:r>
              <a:rPr lang="en-US" dirty="0"/>
              <a:t>choice items were scored 0 or 1; </a:t>
            </a:r>
            <a:endParaRPr lang="en-US" dirty="0" smtClean="0"/>
          </a:p>
          <a:p>
            <a:pPr lvl="1"/>
            <a:r>
              <a:rPr lang="en-US" dirty="0" err="1" smtClean="0"/>
              <a:t>Polytomous</a:t>
            </a:r>
            <a:r>
              <a:rPr lang="en-US" dirty="0" smtClean="0"/>
              <a:t> items </a:t>
            </a:r>
            <a:r>
              <a:rPr lang="en-US" dirty="0"/>
              <a:t>ranged from 0 to 2.  </a:t>
            </a:r>
            <a:endParaRPr lang="en-US" dirty="0" smtClean="0"/>
          </a:p>
          <a:p>
            <a:pPr lvl="1"/>
            <a:r>
              <a:rPr lang="en-US" dirty="0" smtClean="0"/>
              <a:t>Reading </a:t>
            </a:r>
            <a:r>
              <a:rPr lang="en-US" dirty="0"/>
              <a:t>processes measured </a:t>
            </a:r>
            <a:r>
              <a:rPr lang="en-US" dirty="0" smtClean="0"/>
              <a:t>were </a:t>
            </a:r>
          </a:p>
          <a:p>
            <a:pPr lvl="2"/>
            <a:r>
              <a:rPr lang="en-US" dirty="0" smtClean="0"/>
              <a:t>Access </a:t>
            </a:r>
            <a:r>
              <a:rPr lang="en-US" dirty="0"/>
              <a:t>and Retrieve (11 items), </a:t>
            </a:r>
            <a:endParaRPr lang="en-US" dirty="0" smtClean="0"/>
          </a:p>
          <a:p>
            <a:pPr lvl="2"/>
            <a:r>
              <a:rPr lang="en-US" dirty="0" smtClean="0"/>
              <a:t>Integrate </a:t>
            </a:r>
            <a:r>
              <a:rPr lang="en-US" dirty="0"/>
              <a:t>and Interpret (11 items), and </a:t>
            </a:r>
            <a:endParaRPr lang="en-US" dirty="0" smtClean="0"/>
          </a:p>
          <a:p>
            <a:pPr lvl="2"/>
            <a:r>
              <a:rPr lang="en-US" dirty="0" smtClean="0"/>
              <a:t>Reflect </a:t>
            </a:r>
            <a:r>
              <a:rPr lang="en-US" dirty="0"/>
              <a:t>and Evaluate (6 items).  </a:t>
            </a:r>
            <a:endParaRPr lang="en-US" dirty="0" smtClean="0"/>
          </a:p>
          <a:p>
            <a:pPr lvl="1"/>
            <a:r>
              <a:rPr lang="en-US" dirty="0" smtClean="0"/>
              <a:t>Reading </a:t>
            </a:r>
            <a:r>
              <a:rPr lang="en-US" dirty="0"/>
              <a:t>literacy </a:t>
            </a:r>
            <a:r>
              <a:rPr lang="en-US" dirty="0" smtClean="0"/>
              <a:t>used various </a:t>
            </a:r>
            <a:r>
              <a:rPr lang="en-US" dirty="0"/>
              <a:t>text </a:t>
            </a:r>
            <a:r>
              <a:rPr lang="en-US" dirty="0" smtClean="0"/>
              <a:t>formats &amp; types</a:t>
            </a:r>
          </a:p>
          <a:p>
            <a:r>
              <a:rPr lang="en-US" i="1" dirty="0" smtClean="0"/>
              <a:t>N </a:t>
            </a:r>
            <a:r>
              <a:rPr lang="en-US" dirty="0" smtClean="0"/>
              <a:t>= 32,704 </a:t>
            </a:r>
            <a:r>
              <a:rPr lang="en-US" dirty="0"/>
              <a:t>from 55 </a:t>
            </a:r>
            <a:r>
              <a:rPr lang="en-US" dirty="0" smtClean="0"/>
              <a:t>countries</a:t>
            </a:r>
          </a:p>
          <a:p>
            <a:r>
              <a:rPr lang="en-US" dirty="0" smtClean="0"/>
              <a:t>Pairwise comparison: Australia vs. 54 countries</a:t>
            </a:r>
            <a:endParaRPr lang="en-NZ" dirty="0"/>
          </a:p>
        </p:txBody>
      </p:sp>
    </p:spTree>
    <p:extLst>
      <p:ext uri="{BB962C8B-B14F-4D97-AF65-F5344CB8AC3E}">
        <p14:creationId xmlns:p14="http://schemas.microsoft.com/office/powerpoint/2010/main" val="516030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108" y="0"/>
            <a:ext cx="10772775" cy="1658198"/>
          </a:xfrm>
        </p:spPr>
        <p:txBody>
          <a:bodyPr/>
          <a:lstStyle/>
          <a:p>
            <a:r>
              <a:rPr lang="en-NZ" dirty="0" smtClean="0"/>
              <a:t>Advances in MGCFA</a:t>
            </a:r>
            <a:endParaRPr lang="en-NZ" dirty="0"/>
          </a:p>
        </p:txBody>
      </p:sp>
      <p:sp>
        <p:nvSpPr>
          <p:cNvPr id="3" name="Content Placeholder 2"/>
          <p:cNvSpPr>
            <a:spLocks noGrp="1"/>
          </p:cNvSpPr>
          <p:nvPr>
            <p:ph idx="1"/>
          </p:nvPr>
        </p:nvSpPr>
        <p:spPr>
          <a:xfrm>
            <a:off x="471108" y="1240255"/>
            <a:ext cx="9553576" cy="4785556"/>
          </a:xfrm>
        </p:spPr>
        <p:txBody>
          <a:bodyPr>
            <a:normAutofit/>
          </a:bodyPr>
          <a:lstStyle/>
          <a:p>
            <a:r>
              <a:rPr lang="en-GB" dirty="0" smtClean="0"/>
              <a:t>Simultaneous examination of </a:t>
            </a:r>
            <a:r>
              <a:rPr lang="en-GB" dirty="0"/>
              <a:t>factor loadings and intercepts after establishing </a:t>
            </a:r>
            <a:r>
              <a:rPr lang="en-GB" dirty="0" err="1"/>
              <a:t>configural</a:t>
            </a:r>
            <a:r>
              <a:rPr lang="en-GB" dirty="0"/>
              <a:t> invariance</a:t>
            </a:r>
            <a:endParaRPr lang="en-GB" dirty="0" smtClean="0"/>
          </a:p>
          <a:p>
            <a:pPr lvl="1"/>
            <a:r>
              <a:rPr lang="en-GB" dirty="0" smtClean="0"/>
              <a:t>(</a:t>
            </a:r>
            <a:r>
              <a:rPr lang="en-GB" dirty="0"/>
              <a:t>a) item probability curves are influenced by both parameters simultaneously, </a:t>
            </a:r>
            <a:endParaRPr lang="en-GB" dirty="0" smtClean="0"/>
          </a:p>
          <a:p>
            <a:pPr lvl="1"/>
            <a:r>
              <a:rPr lang="en-GB" dirty="0" smtClean="0"/>
              <a:t>(</a:t>
            </a:r>
            <a:r>
              <a:rPr lang="en-GB" dirty="0"/>
              <a:t>b) subsequent examination increases number of comparisons which may result in higher Type I error rates, and </a:t>
            </a:r>
            <a:endParaRPr lang="en-GB" dirty="0" smtClean="0"/>
          </a:p>
          <a:p>
            <a:pPr lvl="1"/>
            <a:r>
              <a:rPr lang="en-GB" dirty="0" smtClean="0"/>
              <a:t>(</a:t>
            </a:r>
            <a:r>
              <a:rPr lang="en-GB" dirty="0"/>
              <a:t>c) item non-invariance or non-equivalence of loadings and/or intercepts (or thresholds) is unimportant from a practical point of view.  </a:t>
            </a:r>
            <a:endParaRPr lang="en-GB" dirty="0" smtClean="0"/>
          </a:p>
          <a:p>
            <a:r>
              <a:rPr lang="en-US" dirty="0"/>
              <a:t>magnitude of measurement non-invariance </a:t>
            </a:r>
            <a:r>
              <a:rPr lang="en-US" dirty="0" smtClean="0"/>
              <a:t>effect </a:t>
            </a:r>
            <a:r>
              <a:rPr lang="en-US" dirty="0"/>
              <a:t>size index (</a:t>
            </a:r>
            <a:r>
              <a:rPr lang="en-US" dirty="0" err="1"/>
              <a:t>d</a:t>
            </a:r>
            <a:r>
              <a:rPr lang="en-US" baseline="-25000" dirty="0" err="1"/>
              <a:t>MACS</a:t>
            </a:r>
            <a:r>
              <a:rPr lang="en-US" dirty="0"/>
              <a:t>) </a:t>
            </a:r>
            <a:endParaRPr lang="en-US" dirty="0" smtClean="0"/>
          </a:p>
          <a:p>
            <a:pPr lvl="1"/>
            <a:r>
              <a:rPr lang="en-US" dirty="0" err="1" smtClean="0"/>
              <a:t>dMACS</a:t>
            </a:r>
            <a:r>
              <a:rPr lang="en-US" dirty="0" smtClean="0"/>
              <a:t> </a:t>
            </a:r>
            <a:r>
              <a:rPr lang="en-US" dirty="0"/>
              <a:t>computer </a:t>
            </a:r>
            <a:r>
              <a:rPr lang="en-US" dirty="0" smtClean="0"/>
              <a:t>program (Nye &amp; </a:t>
            </a:r>
            <a:r>
              <a:rPr lang="en-US" dirty="0" err="1" smtClean="0"/>
              <a:t>Drasgow</a:t>
            </a:r>
            <a:r>
              <a:rPr lang="en-US" dirty="0" smtClean="0"/>
              <a:t>, 2011</a:t>
            </a:r>
            <a:r>
              <a:rPr lang="en-US" dirty="0"/>
              <a:t>).</a:t>
            </a:r>
            <a:endParaRPr lang="en-NZ" dirty="0"/>
          </a:p>
        </p:txBody>
      </p:sp>
    </p:spTree>
    <p:extLst>
      <p:ext uri="{BB962C8B-B14F-4D97-AF65-F5344CB8AC3E}">
        <p14:creationId xmlns:p14="http://schemas.microsoft.com/office/powerpoint/2010/main" val="894899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396" y="0"/>
            <a:ext cx="10772775" cy="1658198"/>
          </a:xfrm>
        </p:spPr>
        <p:txBody>
          <a:bodyPr/>
          <a:lstStyle/>
          <a:p>
            <a:r>
              <a:rPr lang="en-NZ" dirty="0" err="1" smtClean="0"/>
              <a:t>dMACS</a:t>
            </a:r>
            <a:r>
              <a:rPr lang="en-NZ" dirty="0" smtClean="0"/>
              <a:t>: unidimensional</a:t>
            </a:r>
            <a:endParaRPr lang="en-NZ" dirty="0"/>
          </a:p>
        </p:txBody>
      </p:sp>
      <p:sp>
        <p:nvSpPr>
          <p:cNvPr id="3" name="Content Placeholder 2"/>
          <p:cNvSpPr>
            <a:spLocks noGrp="1"/>
          </p:cNvSpPr>
          <p:nvPr>
            <p:ph idx="1"/>
          </p:nvPr>
        </p:nvSpPr>
        <p:spPr>
          <a:xfrm>
            <a:off x="679731" y="1272623"/>
            <a:ext cx="9458241" cy="4681180"/>
          </a:xfrm>
        </p:spPr>
        <p:txBody>
          <a:bodyPr>
            <a:normAutofit/>
          </a:bodyPr>
          <a:lstStyle/>
          <a:p>
            <a:r>
              <a:rPr lang="en-NZ" dirty="0" smtClean="0"/>
              <a:t>effect </a:t>
            </a:r>
            <a:r>
              <a:rPr lang="en-NZ" dirty="0"/>
              <a:t>size indices must be calculated </a:t>
            </a:r>
            <a:r>
              <a:rPr lang="en-NZ" dirty="0" smtClean="0"/>
              <a:t>separately for </a:t>
            </a:r>
            <a:r>
              <a:rPr lang="en-NZ" dirty="0"/>
              <a:t>each latent factor. </a:t>
            </a:r>
            <a:endParaRPr lang="en-NZ" dirty="0" smtClean="0"/>
          </a:p>
          <a:p>
            <a:pPr lvl="1"/>
            <a:r>
              <a:rPr lang="en-NZ" dirty="0" smtClean="0"/>
              <a:t>Because </a:t>
            </a:r>
            <a:r>
              <a:rPr lang="en-NZ" dirty="0"/>
              <a:t>group-level differences are </a:t>
            </a:r>
            <a:r>
              <a:rPr lang="en-NZ" dirty="0" smtClean="0"/>
              <a:t>integrated over </a:t>
            </a:r>
            <a:r>
              <a:rPr lang="en-NZ" dirty="0"/>
              <a:t>the assumed normal distribution of the latent trait </a:t>
            </a:r>
            <a:r>
              <a:rPr lang="en-NZ" dirty="0" smtClean="0"/>
              <a:t>in the </a:t>
            </a:r>
            <a:r>
              <a:rPr lang="en-NZ" dirty="0"/>
              <a:t>focal group (i.e., with a mean of F and a variance of F), </a:t>
            </a:r>
            <a:r>
              <a:rPr lang="en-NZ" dirty="0" smtClean="0"/>
              <a:t>the distributions </a:t>
            </a:r>
            <a:r>
              <a:rPr lang="en-NZ" dirty="0"/>
              <a:t>will not necessarily be the same for different dimensions.</a:t>
            </a:r>
          </a:p>
          <a:p>
            <a:r>
              <a:rPr lang="en-NZ" dirty="0"/>
              <a:t>Thus, the parameters used to estimate the effect size will </a:t>
            </a:r>
            <a:r>
              <a:rPr lang="en-NZ" dirty="0" smtClean="0"/>
              <a:t>not be </a:t>
            </a:r>
            <a:r>
              <a:rPr lang="en-NZ" dirty="0"/>
              <a:t>the same for each latent factor, and effect sizes must </a:t>
            </a:r>
            <a:r>
              <a:rPr lang="en-NZ" dirty="0" smtClean="0"/>
              <a:t>be estimated </a:t>
            </a:r>
            <a:r>
              <a:rPr lang="en-NZ" dirty="0"/>
              <a:t>separately for items loading on different factors</a:t>
            </a:r>
            <a:r>
              <a:rPr lang="en-NZ" dirty="0" smtClean="0"/>
              <a:t>.</a:t>
            </a:r>
            <a:endParaRPr lang="en-NZ" dirty="0"/>
          </a:p>
        </p:txBody>
      </p:sp>
    </p:spTree>
    <p:extLst>
      <p:ext uri="{BB962C8B-B14F-4D97-AF65-F5344CB8AC3E}">
        <p14:creationId xmlns:p14="http://schemas.microsoft.com/office/powerpoint/2010/main" val="1101142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bro008\Documents\Assessment R&amp;D Projects\2015 Mustafa PISA language invariance\Figure1 for Gav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132" y="-22876"/>
            <a:ext cx="8064896" cy="68340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64844" y="2061371"/>
            <a:ext cx="1656184" cy="1477328"/>
          </a:xfrm>
          <a:prstGeom prst="rect">
            <a:avLst/>
          </a:prstGeom>
          <a:noFill/>
        </p:spPr>
        <p:txBody>
          <a:bodyPr wrap="square" rtlCol="0">
            <a:spAutoFit/>
          </a:bodyPr>
          <a:lstStyle/>
          <a:p>
            <a:r>
              <a:rPr lang="en-NZ" dirty="0">
                <a:solidFill>
                  <a:srgbClr val="FF0000"/>
                </a:solidFill>
              </a:rPr>
              <a:t>Reject all these countries as not being equivalent</a:t>
            </a:r>
          </a:p>
        </p:txBody>
      </p:sp>
      <p:sp>
        <p:nvSpPr>
          <p:cNvPr id="6" name="TextBox 5"/>
          <p:cNvSpPr txBox="1"/>
          <p:nvPr/>
        </p:nvSpPr>
        <p:spPr>
          <a:xfrm>
            <a:off x="261642" y="1916832"/>
            <a:ext cx="1979712" cy="1477328"/>
          </a:xfrm>
          <a:prstGeom prst="rect">
            <a:avLst/>
          </a:prstGeom>
          <a:noFill/>
        </p:spPr>
        <p:txBody>
          <a:bodyPr wrap="square" rtlCol="0">
            <a:spAutoFit/>
          </a:bodyPr>
          <a:lstStyle/>
          <a:p>
            <a:r>
              <a:rPr lang="en-NZ" dirty="0">
                <a:solidFill>
                  <a:srgbClr val="00B050"/>
                </a:solidFill>
              </a:rPr>
              <a:t>Accept all these countries because differences are trivial or small</a:t>
            </a:r>
          </a:p>
        </p:txBody>
      </p:sp>
      <p:sp>
        <p:nvSpPr>
          <p:cNvPr id="2" name="Rectangle 1"/>
          <p:cNvSpPr/>
          <p:nvPr/>
        </p:nvSpPr>
        <p:spPr>
          <a:xfrm>
            <a:off x="8359073" y="3770889"/>
            <a:ext cx="3597796" cy="1384995"/>
          </a:xfrm>
          <a:prstGeom prst="rect">
            <a:avLst/>
          </a:prstGeom>
        </p:spPr>
        <p:txBody>
          <a:bodyPr wrap="square">
            <a:spAutoFit/>
          </a:bodyPr>
          <a:lstStyle/>
          <a:p>
            <a:r>
              <a:rPr lang="en-US" sz="1400" dirty="0"/>
              <a:t>Asil, M., &amp; Brown, G. T. L. (2016). Comparing OECD PISA Reading in English to Other Languages: Identifying Potential Sources of Non-Invariance. </a:t>
            </a:r>
            <a:r>
              <a:rPr lang="en-US" sz="1400" i="1" dirty="0"/>
              <a:t>International Journal of Testing, 16</a:t>
            </a:r>
            <a:r>
              <a:rPr lang="en-US" sz="1400" dirty="0"/>
              <a:t>(1), 71-93. doi:10.1080/15305058.2015.1064431</a:t>
            </a:r>
          </a:p>
        </p:txBody>
      </p:sp>
      <p:sp>
        <p:nvSpPr>
          <p:cNvPr id="3" name="TextBox 2"/>
          <p:cNvSpPr txBox="1"/>
          <p:nvPr/>
        </p:nvSpPr>
        <p:spPr>
          <a:xfrm>
            <a:off x="8630194" y="261257"/>
            <a:ext cx="3152503" cy="584775"/>
          </a:xfrm>
          <a:prstGeom prst="rect">
            <a:avLst/>
          </a:prstGeom>
          <a:noFill/>
        </p:spPr>
        <p:txBody>
          <a:bodyPr wrap="square" rtlCol="0">
            <a:spAutoFit/>
          </a:bodyPr>
          <a:lstStyle/>
          <a:p>
            <a:r>
              <a:rPr lang="en-US" sz="3200" dirty="0" smtClean="0"/>
              <a:t>dMACS result</a:t>
            </a:r>
            <a:endParaRPr lang="en-NZ" sz="3200" dirty="0"/>
          </a:p>
        </p:txBody>
      </p:sp>
    </p:spTree>
    <p:extLst>
      <p:ext uri="{BB962C8B-B14F-4D97-AF65-F5344CB8AC3E}">
        <p14:creationId xmlns:p14="http://schemas.microsoft.com/office/powerpoint/2010/main" val="163702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396" y="0"/>
            <a:ext cx="10772775" cy="1658198"/>
          </a:xfrm>
        </p:spPr>
        <p:txBody>
          <a:bodyPr/>
          <a:lstStyle/>
          <a:p>
            <a:r>
              <a:rPr lang="en-NZ" dirty="0" smtClean="0"/>
              <a:t>Hence</a:t>
            </a:r>
            <a:endParaRPr lang="en-NZ" dirty="0"/>
          </a:p>
        </p:txBody>
      </p:sp>
      <p:sp>
        <p:nvSpPr>
          <p:cNvPr id="3" name="Content Placeholder 2"/>
          <p:cNvSpPr>
            <a:spLocks noGrp="1"/>
          </p:cNvSpPr>
          <p:nvPr>
            <p:ph idx="1"/>
          </p:nvPr>
        </p:nvSpPr>
        <p:spPr>
          <a:xfrm>
            <a:off x="693526" y="1285724"/>
            <a:ext cx="9444446" cy="4740087"/>
          </a:xfrm>
        </p:spPr>
        <p:txBody>
          <a:bodyPr>
            <a:normAutofit/>
          </a:bodyPr>
          <a:lstStyle/>
          <a:p>
            <a:r>
              <a:rPr lang="en-US" dirty="0" smtClean="0"/>
              <a:t>Do NOT rely </a:t>
            </a:r>
            <a:r>
              <a:rPr lang="en-US" dirty="0"/>
              <a:t>on previously published values and </a:t>
            </a:r>
            <a:r>
              <a:rPr lang="en-US" dirty="0" smtClean="0"/>
              <a:t>studies</a:t>
            </a:r>
          </a:p>
          <a:p>
            <a:pPr lvl="1"/>
            <a:r>
              <a:rPr lang="en-NZ" dirty="0" err="1" smtClean="0"/>
              <a:t>Configural</a:t>
            </a:r>
            <a:r>
              <a:rPr lang="en-NZ" dirty="0" smtClean="0"/>
              <a:t> </a:t>
            </a:r>
            <a:r>
              <a:rPr lang="en-NZ" dirty="0"/>
              <a:t>invariance </a:t>
            </a:r>
            <a:r>
              <a:rPr lang="en-NZ" dirty="0" smtClean="0"/>
              <a:t>and robust alpha values are not </a:t>
            </a:r>
            <a:r>
              <a:rPr lang="en-NZ" dirty="0"/>
              <a:t>enough</a:t>
            </a:r>
          </a:p>
          <a:p>
            <a:r>
              <a:rPr lang="en-NZ" dirty="0" smtClean="0"/>
              <a:t>MGCFA needs to be run to establish if inventories or tests elicit similar admissible and similar responding </a:t>
            </a:r>
          </a:p>
          <a:p>
            <a:r>
              <a:rPr lang="en-NZ" dirty="0" smtClean="0"/>
              <a:t>But lack of invariance may not be fatal in and of itself</a:t>
            </a:r>
          </a:p>
          <a:p>
            <a:pPr lvl="1"/>
            <a:r>
              <a:rPr lang="en-NZ" dirty="0" smtClean="0"/>
              <a:t>Check </a:t>
            </a:r>
            <a:r>
              <a:rPr lang="en-NZ" dirty="0" err="1" smtClean="0"/>
              <a:t>dMACS</a:t>
            </a:r>
            <a:endParaRPr lang="en-NZ" dirty="0" smtClean="0"/>
          </a:p>
          <a:p>
            <a:r>
              <a:rPr lang="en-NZ" dirty="0" smtClean="0"/>
              <a:t>The whole point is to determine if comparisons can be made before proceeding to substantive discussion of results</a:t>
            </a:r>
          </a:p>
          <a:p>
            <a:r>
              <a:rPr lang="en-US" dirty="0" smtClean="0"/>
              <a:t>Consider developing </a:t>
            </a:r>
            <a:r>
              <a:rPr lang="en-US" dirty="0"/>
              <a:t>instruments that have ecological validity for their own environment, rather than importing inventories or tests from other contexts. </a:t>
            </a:r>
          </a:p>
        </p:txBody>
      </p:sp>
    </p:spTree>
    <p:extLst>
      <p:ext uri="{BB962C8B-B14F-4D97-AF65-F5344CB8AC3E}">
        <p14:creationId xmlns:p14="http://schemas.microsoft.com/office/powerpoint/2010/main" val="1610196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MGCFA invariance testing SCoA Brazil-NZ</a:t>
            </a:r>
            <a:endParaRPr lang="en-NZ" dirty="0"/>
          </a:p>
        </p:txBody>
      </p:sp>
      <p:sp>
        <p:nvSpPr>
          <p:cNvPr id="5" name="Text Placeholder 4"/>
          <p:cNvSpPr>
            <a:spLocks noGrp="1"/>
          </p:cNvSpPr>
          <p:nvPr>
            <p:ph type="body" idx="1"/>
          </p:nvPr>
        </p:nvSpPr>
        <p:spPr/>
        <p:txBody>
          <a:bodyPr/>
          <a:lstStyle/>
          <a:p>
            <a:endParaRPr lang="en-NZ"/>
          </a:p>
        </p:txBody>
      </p:sp>
    </p:spTree>
    <p:extLst>
      <p:ext uri="{BB962C8B-B14F-4D97-AF65-F5344CB8AC3E}">
        <p14:creationId xmlns:p14="http://schemas.microsoft.com/office/powerpoint/2010/main" val="4053407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4942" y="0"/>
            <a:ext cx="10772775" cy="1658198"/>
          </a:xfrm>
        </p:spPr>
        <p:txBody>
          <a:bodyPr/>
          <a:lstStyle/>
          <a:p>
            <a:r>
              <a:rPr lang="en-US" dirty="0" smtClean="0"/>
              <a:t>Syntax: Invariance testing—configural &amp; metric in lavaan</a:t>
            </a:r>
            <a:endParaRPr lang="en-NZ" dirty="0"/>
          </a:p>
        </p:txBody>
      </p:sp>
      <p:sp>
        <p:nvSpPr>
          <p:cNvPr id="7" name="Content Placeholder 6"/>
          <p:cNvSpPr>
            <a:spLocks noGrp="1"/>
          </p:cNvSpPr>
          <p:nvPr>
            <p:ph sz="half" idx="1"/>
          </p:nvPr>
        </p:nvSpPr>
        <p:spPr>
          <a:xfrm>
            <a:off x="676656" y="1658199"/>
            <a:ext cx="4663440" cy="4435104"/>
          </a:xfrm>
        </p:spPr>
        <p:txBody>
          <a:bodyPr>
            <a:noAutofit/>
          </a:bodyPr>
          <a:lstStyle/>
          <a:p>
            <a:r>
              <a:rPr lang="en-NZ" sz="1200" dirty="0" smtClean="0"/>
              <a:t>#</a:t>
            </a:r>
            <a:r>
              <a:rPr lang="en-NZ" sz="1200" dirty="0"/>
              <a:t>to create 8 factor SCoA model, </a:t>
            </a:r>
            <a:r>
              <a:rPr lang="en-NZ" sz="1200" dirty="0" err="1"/>
              <a:t>nb</a:t>
            </a:r>
            <a:r>
              <a:rPr lang="en-NZ" sz="1200" dirty="0"/>
              <a:t> no sf4 in Brazil data</a:t>
            </a:r>
          </a:p>
          <a:p>
            <a:pPr lvl="1"/>
            <a:r>
              <a:rPr lang="en-NZ" sz="1200" dirty="0"/>
              <a:t>SCoA6.modelwls &lt;- '</a:t>
            </a:r>
          </a:p>
          <a:p>
            <a:pPr lvl="1"/>
            <a:r>
              <a:rPr lang="en-NZ" sz="1200" dirty="0"/>
              <a:t>Bad =~ bd1 + bd2 + bd3 + bd4 + bd5</a:t>
            </a:r>
          </a:p>
          <a:p>
            <a:pPr lvl="1"/>
            <a:r>
              <a:rPr lang="en-NZ" sz="1200" dirty="0"/>
              <a:t>CE =~ ce1 + ce2 + ce3 + ce4 + ce5 + ce6</a:t>
            </a:r>
          </a:p>
          <a:p>
            <a:pPr lvl="1"/>
            <a:r>
              <a:rPr lang="en-NZ" sz="1200" dirty="0"/>
              <a:t>IG =~ ig1 + ig2 + ig3</a:t>
            </a:r>
          </a:p>
          <a:p>
            <a:pPr lvl="1"/>
            <a:r>
              <a:rPr lang="en-NZ" sz="1200" dirty="0"/>
              <a:t>PE =~ pe1 + pe2</a:t>
            </a:r>
          </a:p>
          <a:p>
            <a:pPr lvl="1"/>
            <a:r>
              <a:rPr lang="en-NZ" sz="1200" dirty="0"/>
              <a:t>SF =~ sf1 + sf2 + sf3</a:t>
            </a:r>
          </a:p>
          <a:p>
            <a:pPr lvl="1"/>
            <a:r>
              <a:rPr lang="en-NZ" sz="1200" dirty="0"/>
              <a:t>SI =~ si1 + si2 + si3 + si4 + si5</a:t>
            </a:r>
          </a:p>
          <a:p>
            <a:pPr lvl="1"/>
            <a:r>
              <a:rPr lang="en-NZ" sz="1200" dirty="0"/>
              <a:t>SQ =~ sq1 + sq2</a:t>
            </a:r>
          </a:p>
          <a:p>
            <a:pPr lvl="1"/>
            <a:r>
              <a:rPr lang="en-NZ" sz="1200" dirty="0"/>
              <a:t>TI =~ ti1 + ti2 + ti3 + ti4 + ti5 + ti6</a:t>
            </a:r>
          </a:p>
          <a:p>
            <a:pPr lvl="1"/>
            <a:r>
              <a:rPr lang="en-NZ" sz="1200" dirty="0" smtClean="0"/>
              <a:t>‘</a:t>
            </a:r>
          </a:p>
          <a:p>
            <a:pPr marL="0" indent="0">
              <a:buNone/>
            </a:pPr>
            <a:r>
              <a:rPr lang="en-NZ" sz="1200" dirty="0"/>
              <a:t>#Model 1 configural invariance by country</a:t>
            </a:r>
          </a:p>
          <a:p>
            <a:pPr lvl="1"/>
            <a:r>
              <a:rPr lang="en-NZ" sz="1200" dirty="0" err="1"/>
              <a:t>SCoAwls_configfit</a:t>
            </a:r>
            <a:r>
              <a:rPr lang="en-NZ" sz="1200" dirty="0"/>
              <a:t> &lt;- </a:t>
            </a:r>
            <a:r>
              <a:rPr lang="en-NZ" sz="1200" dirty="0" err="1"/>
              <a:t>cfa</a:t>
            </a:r>
            <a:r>
              <a:rPr lang="en-NZ" sz="1200" dirty="0"/>
              <a:t>(SCoA6.modelwls, data=</a:t>
            </a:r>
            <a:r>
              <a:rPr lang="en-NZ" sz="1200" dirty="0" err="1"/>
              <a:t>SCoA_Brazil_NZ_WLSMV</a:t>
            </a:r>
            <a:r>
              <a:rPr lang="en-NZ" sz="1200" dirty="0"/>
              <a:t>, ordered=c("bd1", "bd2", "bd3", "bd4", "bd5", "ce1", "ce2", "ce3", "ce4", "ce5", "ce6", "ig1", "ig2", "ig3", "pe1", "pe2", "sf1", "sf2", "sf3", "sf4", "si1", "si2", "si3", "si4", "si5", "sq1", "sq2", "ti1", "ti2", "ti3", "ti4", "ti5", "ti6"), </a:t>
            </a:r>
            <a:r>
              <a:rPr lang="en-NZ" sz="1200" dirty="0" err="1"/>
              <a:t>meanstructure</a:t>
            </a:r>
            <a:r>
              <a:rPr lang="en-NZ" sz="1200" dirty="0"/>
              <a:t>=TRUE, std.lv=TRUE, group="Country") </a:t>
            </a:r>
          </a:p>
          <a:p>
            <a:pPr lvl="1"/>
            <a:r>
              <a:rPr lang="en-NZ" sz="1200" dirty="0"/>
              <a:t>summary(</a:t>
            </a:r>
            <a:r>
              <a:rPr lang="en-NZ" sz="1200" dirty="0" err="1"/>
              <a:t>SCoAwls_configfit</a:t>
            </a:r>
            <a:r>
              <a:rPr lang="en-NZ" sz="1200" dirty="0"/>
              <a:t>, </a:t>
            </a:r>
            <a:r>
              <a:rPr lang="en-NZ" sz="1200" dirty="0" err="1"/>
              <a:t>fit.measures</a:t>
            </a:r>
            <a:r>
              <a:rPr lang="en-NZ" sz="1200" dirty="0"/>
              <a:t>=TRUE</a:t>
            </a:r>
            <a:r>
              <a:rPr lang="en-NZ" sz="1200" dirty="0" smtClean="0"/>
              <a:t>)</a:t>
            </a:r>
          </a:p>
          <a:p>
            <a:pPr marL="4572" lvl="1" indent="0">
              <a:buNone/>
            </a:pPr>
            <a:r>
              <a:rPr lang="en-US" sz="1600" dirty="0" smtClean="0"/>
              <a:t># </a:t>
            </a:r>
            <a:r>
              <a:rPr lang="en-US" sz="1600" dirty="0"/>
              <a:t>check RMSEA value and range, if &lt;.08=good</a:t>
            </a:r>
            <a:endParaRPr lang="en-NZ" sz="1600" dirty="0"/>
          </a:p>
        </p:txBody>
      </p:sp>
      <p:sp>
        <p:nvSpPr>
          <p:cNvPr id="8" name="Content Placeholder 7"/>
          <p:cNvSpPr>
            <a:spLocks noGrp="1"/>
          </p:cNvSpPr>
          <p:nvPr>
            <p:ph sz="half" idx="2"/>
          </p:nvPr>
        </p:nvSpPr>
        <p:spPr>
          <a:xfrm>
            <a:off x="6011330" y="1658198"/>
            <a:ext cx="4663440" cy="4346092"/>
          </a:xfrm>
        </p:spPr>
        <p:txBody>
          <a:bodyPr>
            <a:noAutofit/>
          </a:bodyPr>
          <a:lstStyle/>
          <a:p>
            <a:r>
              <a:rPr lang="en-NZ" sz="1600" dirty="0" smtClean="0"/>
              <a:t>#</a:t>
            </a:r>
            <a:r>
              <a:rPr lang="en-NZ" sz="1600" dirty="0"/>
              <a:t>MODEL 2 weak invariance model</a:t>
            </a:r>
          </a:p>
          <a:p>
            <a:pPr lvl="1"/>
            <a:r>
              <a:rPr lang="en-NZ" sz="1600" dirty="0" err="1"/>
              <a:t>SCoAwls_metricfit</a:t>
            </a:r>
            <a:r>
              <a:rPr lang="en-NZ" sz="1600" dirty="0"/>
              <a:t> &lt;- </a:t>
            </a:r>
            <a:r>
              <a:rPr lang="en-NZ" sz="1600" dirty="0" err="1"/>
              <a:t>cfa</a:t>
            </a:r>
            <a:r>
              <a:rPr lang="en-NZ" sz="1600" dirty="0"/>
              <a:t>(SCoA6.modelwls, data=</a:t>
            </a:r>
            <a:r>
              <a:rPr lang="en-NZ" sz="1600" dirty="0" err="1"/>
              <a:t>SCoA_Brazil_NZ_WLSMV</a:t>
            </a:r>
            <a:r>
              <a:rPr lang="en-NZ" sz="1600" dirty="0"/>
              <a:t>, ordered=c("bd1", "bd2", "bd3", "bd4", "bd5", "ce1", "ce2", "ce3", "ce4", "ce5", "ce6", "ig1", "ig2", "ig3", "pe1", "pe2", "sf1", "sf2", "sf3", "sf4", "si1", "si2", "si3", "si4", "si5", "sq1", "sq2", "ti1", "ti2", "ti3", "ti4", "ti5", "ti6"), </a:t>
            </a:r>
            <a:r>
              <a:rPr lang="en-NZ" sz="1600" dirty="0" err="1"/>
              <a:t>meanstructure</a:t>
            </a:r>
            <a:r>
              <a:rPr lang="en-NZ" sz="1600" dirty="0"/>
              <a:t>=TRUE, std.lv=TRUE, group="Country", </a:t>
            </a:r>
            <a:r>
              <a:rPr lang="en-NZ" sz="1600" dirty="0" err="1"/>
              <a:t>group.equal</a:t>
            </a:r>
            <a:r>
              <a:rPr lang="en-NZ" sz="1600" dirty="0"/>
              <a:t>=c("loadings")) </a:t>
            </a:r>
          </a:p>
          <a:p>
            <a:pPr lvl="1"/>
            <a:r>
              <a:rPr lang="en-NZ" sz="1600" dirty="0"/>
              <a:t>summary(</a:t>
            </a:r>
            <a:r>
              <a:rPr lang="en-NZ" sz="1600" dirty="0" err="1"/>
              <a:t>SCoAwls_metricfit,fit.measures</a:t>
            </a:r>
            <a:r>
              <a:rPr lang="en-NZ" sz="1600" dirty="0"/>
              <a:t>=TRUE)</a:t>
            </a:r>
          </a:p>
          <a:p>
            <a:r>
              <a:rPr lang="en-NZ" sz="1600" dirty="0" smtClean="0"/>
              <a:t>#</a:t>
            </a:r>
            <a:r>
              <a:rPr lang="en-NZ" sz="1600" dirty="0"/>
              <a:t>checking the significance of chi-square change in R, model 2 </a:t>
            </a:r>
            <a:r>
              <a:rPr lang="en-NZ" sz="1600" dirty="0" err="1"/>
              <a:t>v.s</a:t>
            </a:r>
            <a:r>
              <a:rPr lang="en-NZ" sz="1600" dirty="0"/>
              <a:t> model 1:</a:t>
            </a:r>
          </a:p>
          <a:p>
            <a:pPr lvl="1"/>
            <a:r>
              <a:rPr lang="en-NZ" sz="1600" dirty="0" err="1"/>
              <a:t>anova</a:t>
            </a:r>
            <a:r>
              <a:rPr lang="en-NZ" sz="1600" dirty="0"/>
              <a:t>(</a:t>
            </a:r>
            <a:r>
              <a:rPr lang="en-NZ" sz="1600" dirty="0" err="1"/>
              <a:t>SCoAwls_metricfit</a:t>
            </a:r>
            <a:r>
              <a:rPr lang="en-NZ" sz="1600" dirty="0"/>
              <a:t>, </a:t>
            </a:r>
            <a:r>
              <a:rPr lang="en-NZ" sz="1600" dirty="0" err="1"/>
              <a:t>SCoAwls_configfit</a:t>
            </a:r>
            <a:r>
              <a:rPr lang="en-NZ" sz="1600" dirty="0" smtClean="0"/>
              <a:t>)</a:t>
            </a:r>
          </a:p>
          <a:p>
            <a:r>
              <a:rPr lang="en-US" sz="1600" dirty="0" smtClean="0"/>
              <a:t>#if difference is NOT stat sig, proceed; otherwise stop and declare groups NOT equivalent</a:t>
            </a:r>
            <a:endParaRPr lang="en-NZ" sz="1600" dirty="0"/>
          </a:p>
        </p:txBody>
      </p:sp>
    </p:spTree>
    <p:extLst>
      <p:ext uri="{BB962C8B-B14F-4D97-AF65-F5344CB8AC3E}">
        <p14:creationId xmlns:p14="http://schemas.microsoft.com/office/powerpoint/2010/main" val="418106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Adapted for context</a:t>
            </a:r>
            <a:endParaRPr lang="en-NZ" dirty="0"/>
          </a:p>
        </p:txBody>
      </p:sp>
      <p:sp>
        <p:nvSpPr>
          <p:cNvPr id="3" name="Content Placeholder 2"/>
          <p:cNvSpPr>
            <a:spLocks noGrp="1"/>
          </p:cNvSpPr>
          <p:nvPr>
            <p:ph idx="1"/>
          </p:nvPr>
        </p:nvSpPr>
        <p:spPr/>
        <p:txBody>
          <a:bodyPr>
            <a:normAutofit/>
          </a:bodyPr>
          <a:lstStyle/>
          <a:p>
            <a:r>
              <a:rPr lang="en-NZ" dirty="0" smtClean="0"/>
              <a:t>Language checking</a:t>
            </a:r>
          </a:p>
          <a:p>
            <a:pPr lvl="1"/>
            <a:r>
              <a:rPr lang="en-NZ" dirty="0" smtClean="0"/>
              <a:t>Translate-back translate</a:t>
            </a:r>
          </a:p>
          <a:p>
            <a:pPr lvl="1"/>
            <a:r>
              <a:rPr lang="en-NZ" dirty="0" smtClean="0"/>
              <a:t>Functional equivalence</a:t>
            </a:r>
          </a:p>
          <a:p>
            <a:r>
              <a:rPr lang="en-NZ" dirty="0" smtClean="0"/>
              <a:t>Terminology adjusted</a:t>
            </a:r>
          </a:p>
          <a:p>
            <a:endParaRPr lang="en-NZ" dirty="0"/>
          </a:p>
          <a:p>
            <a:r>
              <a:rPr lang="en-NZ" dirty="0" smtClean="0"/>
              <a:t>BUT</a:t>
            </a:r>
          </a:p>
          <a:p>
            <a:pPr lvl="1"/>
            <a:r>
              <a:rPr lang="en-NZ" dirty="0" smtClean="0"/>
              <a:t>Policies, cultures, histories, and societies differ</a:t>
            </a:r>
          </a:p>
          <a:p>
            <a:pPr lvl="1"/>
            <a:r>
              <a:rPr lang="en-NZ" dirty="0" smtClean="0"/>
              <a:t>So does a research inventory automatically work?</a:t>
            </a:r>
          </a:p>
          <a:p>
            <a:pPr lvl="1"/>
            <a:r>
              <a:rPr lang="en-NZ" dirty="0" smtClean="0"/>
              <a:t>Multiple group confirmatory factor analysis can check</a:t>
            </a:r>
          </a:p>
          <a:p>
            <a:endParaRPr lang="en-NZ" dirty="0"/>
          </a:p>
        </p:txBody>
      </p:sp>
    </p:spTree>
    <p:extLst>
      <p:ext uri="{BB962C8B-B14F-4D97-AF65-F5344CB8AC3E}">
        <p14:creationId xmlns:p14="http://schemas.microsoft.com/office/powerpoint/2010/main" val="2843158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132" y="0"/>
            <a:ext cx="10772775" cy="981309"/>
          </a:xfrm>
        </p:spPr>
        <p:txBody>
          <a:bodyPr/>
          <a:lstStyle/>
          <a:p>
            <a:r>
              <a:rPr lang="en-US" dirty="0" smtClean="0"/>
              <a:t>Configural Results </a:t>
            </a:r>
            <a:endParaRPr lang="en-NZ" dirty="0"/>
          </a:p>
        </p:txBody>
      </p:sp>
      <p:sp>
        <p:nvSpPr>
          <p:cNvPr id="5" name="Content Placeholder 4"/>
          <p:cNvSpPr>
            <a:spLocks noGrp="1"/>
          </p:cNvSpPr>
          <p:nvPr>
            <p:ph sz="half" idx="1"/>
          </p:nvPr>
        </p:nvSpPr>
        <p:spPr>
          <a:xfrm>
            <a:off x="668564" y="1086506"/>
            <a:ext cx="4663440" cy="4179423"/>
          </a:xfrm>
        </p:spPr>
        <p:txBody>
          <a:bodyPr>
            <a:normAutofit fontScale="25000" lnSpcReduction="20000"/>
          </a:bodyPr>
          <a:lstStyle/>
          <a:p>
            <a:pPr>
              <a:spcBef>
                <a:spcPts val="0"/>
              </a:spcBef>
            </a:pPr>
            <a:r>
              <a:rPr lang="en-NZ" sz="4400" dirty="0"/>
              <a:t> </a:t>
            </a:r>
            <a:r>
              <a:rPr lang="en-NZ" sz="5600" dirty="0"/>
              <a:t>Estimator                                       </a:t>
            </a:r>
            <a:r>
              <a:rPr lang="en-NZ" sz="5600" dirty="0" smtClean="0"/>
              <a:t>     DWLS      </a:t>
            </a:r>
            <a:r>
              <a:rPr lang="en-NZ" sz="5600" dirty="0"/>
              <a:t>Robust</a:t>
            </a:r>
          </a:p>
          <a:p>
            <a:pPr>
              <a:spcBef>
                <a:spcPts val="0"/>
              </a:spcBef>
            </a:pPr>
            <a:r>
              <a:rPr lang="en-NZ" sz="5600" dirty="0"/>
              <a:t>  Model Fit Test Statistic                    2887.101    2972.551</a:t>
            </a:r>
          </a:p>
          <a:p>
            <a:pPr>
              <a:spcBef>
                <a:spcPts val="0"/>
              </a:spcBef>
            </a:pPr>
            <a:r>
              <a:rPr lang="en-NZ" sz="5600" dirty="0"/>
              <a:t>  Degrees of freedom                               872         872</a:t>
            </a:r>
          </a:p>
          <a:p>
            <a:pPr>
              <a:spcBef>
                <a:spcPts val="0"/>
              </a:spcBef>
            </a:pPr>
            <a:r>
              <a:rPr lang="en-NZ" sz="5600" dirty="0"/>
              <a:t>  P-value (Chi-square)                           0.000       0.000</a:t>
            </a:r>
          </a:p>
          <a:p>
            <a:pPr>
              <a:spcBef>
                <a:spcPts val="0"/>
              </a:spcBef>
            </a:pPr>
            <a:r>
              <a:rPr lang="en-NZ" sz="5600" dirty="0"/>
              <a:t>  Scaling correction factor                                  1.139</a:t>
            </a:r>
          </a:p>
          <a:p>
            <a:pPr>
              <a:spcBef>
                <a:spcPts val="0"/>
              </a:spcBef>
            </a:pPr>
            <a:r>
              <a:rPr lang="en-NZ" sz="5600" dirty="0"/>
              <a:t>  Shift parameter for each group:</a:t>
            </a:r>
          </a:p>
          <a:p>
            <a:pPr>
              <a:spcBef>
                <a:spcPts val="0"/>
              </a:spcBef>
            </a:pPr>
            <a:r>
              <a:rPr lang="en-NZ" sz="5600" dirty="0"/>
              <a:t>    1                                                      134.944</a:t>
            </a:r>
          </a:p>
          <a:p>
            <a:pPr>
              <a:spcBef>
                <a:spcPts val="0"/>
              </a:spcBef>
            </a:pPr>
            <a:r>
              <a:rPr lang="en-NZ" sz="5600" dirty="0"/>
              <a:t>    2                                                      303.623</a:t>
            </a:r>
          </a:p>
          <a:p>
            <a:pPr>
              <a:spcBef>
                <a:spcPts val="0"/>
              </a:spcBef>
            </a:pPr>
            <a:r>
              <a:rPr lang="en-NZ" sz="5600" dirty="0"/>
              <a:t>    for simple second-order correction (Mplus variant)</a:t>
            </a:r>
          </a:p>
          <a:p>
            <a:pPr>
              <a:spcBef>
                <a:spcPts val="0"/>
              </a:spcBef>
            </a:pPr>
            <a:endParaRPr lang="en-NZ" sz="5600" dirty="0"/>
          </a:p>
          <a:p>
            <a:pPr>
              <a:spcBef>
                <a:spcPts val="0"/>
              </a:spcBef>
            </a:pPr>
            <a:r>
              <a:rPr lang="en-NZ" sz="5600" dirty="0"/>
              <a:t>Chi-square for each group:</a:t>
            </a:r>
          </a:p>
          <a:p>
            <a:pPr>
              <a:spcBef>
                <a:spcPts val="0"/>
              </a:spcBef>
            </a:pPr>
            <a:endParaRPr lang="en-NZ" sz="5600" dirty="0"/>
          </a:p>
          <a:p>
            <a:pPr>
              <a:spcBef>
                <a:spcPts val="0"/>
              </a:spcBef>
            </a:pPr>
            <a:r>
              <a:rPr lang="en-NZ" sz="5600" dirty="0"/>
              <a:t>  1                                           </a:t>
            </a:r>
            <a:r>
              <a:rPr lang="en-NZ" sz="5600" dirty="0" smtClean="0"/>
              <a:t>	1061.460    </a:t>
            </a:r>
            <a:r>
              <a:rPr lang="en-NZ" sz="5600" dirty="0"/>
              <a:t>1066.578</a:t>
            </a:r>
          </a:p>
          <a:p>
            <a:pPr>
              <a:spcBef>
                <a:spcPts val="0"/>
              </a:spcBef>
            </a:pPr>
            <a:r>
              <a:rPr lang="en-NZ" sz="5600" dirty="0"/>
              <a:t>  2                                           </a:t>
            </a:r>
            <a:r>
              <a:rPr lang="en-NZ" sz="5600" dirty="0" smtClean="0"/>
              <a:t>	1825.641    </a:t>
            </a:r>
            <a:r>
              <a:rPr lang="en-NZ" sz="5600" dirty="0"/>
              <a:t>1905.973</a:t>
            </a:r>
          </a:p>
          <a:p>
            <a:pPr>
              <a:spcBef>
                <a:spcPts val="0"/>
              </a:spcBef>
            </a:pPr>
            <a:endParaRPr lang="en-NZ" sz="5600" dirty="0"/>
          </a:p>
          <a:p>
            <a:pPr>
              <a:spcBef>
                <a:spcPts val="0"/>
              </a:spcBef>
            </a:pPr>
            <a:r>
              <a:rPr lang="en-NZ" sz="5600" dirty="0"/>
              <a:t>Model test baseline model:</a:t>
            </a:r>
          </a:p>
          <a:p>
            <a:pPr>
              <a:spcBef>
                <a:spcPts val="0"/>
              </a:spcBef>
            </a:pPr>
            <a:endParaRPr lang="en-NZ" sz="5600" dirty="0"/>
          </a:p>
          <a:p>
            <a:pPr>
              <a:spcBef>
                <a:spcPts val="0"/>
              </a:spcBef>
            </a:pPr>
            <a:r>
              <a:rPr lang="en-NZ" sz="5600" dirty="0"/>
              <a:t>  Minimum Function Test Statistic       </a:t>
            </a:r>
            <a:r>
              <a:rPr lang="en-NZ" sz="5600" dirty="0" smtClean="0"/>
              <a:t>97933.191   </a:t>
            </a:r>
            <a:r>
              <a:rPr lang="en-NZ" sz="5600" dirty="0"/>
              <a:t>28822.990</a:t>
            </a:r>
          </a:p>
          <a:p>
            <a:pPr>
              <a:spcBef>
                <a:spcPts val="0"/>
              </a:spcBef>
            </a:pPr>
            <a:r>
              <a:rPr lang="en-NZ" sz="5600" dirty="0"/>
              <a:t>  Degrees of freedom                               992         992</a:t>
            </a:r>
          </a:p>
          <a:p>
            <a:pPr>
              <a:spcBef>
                <a:spcPts val="0"/>
              </a:spcBef>
            </a:pPr>
            <a:r>
              <a:rPr lang="en-NZ" sz="5600" dirty="0"/>
              <a:t>  P-value                                        </a:t>
            </a:r>
            <a:r>
              <a:rPr lang="en-NZ" sz="5600" dirty="0" smtClean="0"/>
              <a:t>	0.000       </a:t>
            </a:r>
            <a:r>
              <a:rPr lang="en-NZ" sz="5600" dirty="0"/>
              <a:t>0.000</a:t>
            </a:r>
          </a:p>
          <a:p>
            <a:pPr>
              <a:spcBef>
                <a:spcPts val="0"/>
              </a:spcBef>
            </a:pPr>
            <a:endParaRPr lang="en-NZ" sz="5600" dirty="0"/>
          </a:p>
          <a:p>
            <a:pPr>
              <a:spcBef>
                <a:spcPts val="0"/>
              </a:spcBef>
            </a:pPr>
            <a:r>
              <a:rPr lang="en-NZ" sz="5600" dirty="0"/>
              <a:t>User model versus baseline model:</a:t>
            </a:r>
          </a:p>
          <a:p>
            <a:pPr>
              <a:spcBef>
                <a:spcPts val="0"/>
              </a:spcBef>
            </a:pPr>
            <a:endParaRPr lang="en-NZ" sz="5600" dirty="0"/>
          </a:p>
          <a:p>
            <a:pPr>
              <a:spcBef>
                <a:spcPts val="0"/>
              </a:spcBef>
            </a:pPr>
            <a:r>
              <a:rPr lang="en-NZ" sz="5600" dirty="0"/>
              <a:t>  Comparative Fit Index (CFI)                </a:t>
            </a:r>
            <a:r>
              <a:rPr lang="en-NZ" sz="5600" dirty="0" smtClean="0"/>
              <a:t> </a:t>
            </a:r>
            <a:r>
              <a:rPr lang="en-NZ" sz="5600" dirty="0"/>
              <a:t>0.979       0.925</a:t>
            </a:r>
          </a:p>
          <a:p>
            <a:pPr>
              <a:spcBef>
                <a:spcPts val="0"/>
              </a:spcBef>
            </a:pPr>
            <a:r>
              <a:rPr lang="en-NZ" sz="5600" dirty="0"/>
              <a:t>  Tucker-Lewis Index (TLI)                       0.976       0.914</a:t>
            </a:r>
          </a:p>
          <a:p>
            <a:pPr>
              <a:spcBef>
                <a:spcPts val="0"/>
              </a:spcBef>
            </a:pPr>
            <a:endParaRPr lang="en-NZ" sz="5600" dirty="0"/>
          </a:p>
          <a:p>
            <a:pPr>
              <a:spcBef>
                <a:spcPts val="0"/>
              </a:spcBef>
            </a:pPr>
            <a:r>
              <a:rPr lang="en-NZ" sz="5600" dirty="0"/>
              <a:t>  Robust Comparative Fit Index (CFI) </a:t>
            </a:r>
            <a:r>
              <a:rPr lang="en-NZ" sz="5600" dirty="0" smtClean="0"/>
              <a:t>  	NA</a:t>
            </a:r>
            <a:endParaRPr lang="en-NZ" sz="5600" dirty="0"/>
          </a:p>
          <a:p>
            <a:pPr>
              <a:spcBef>
                <a:spcPts val="0"/>
              </a:spcBef>
            </a:pPr>
            <a:r>
              <a:rPr lang="en-NZ" sz="5600" dirty="0"/>
              <a:t>  Robust Tucker-Lewis Index (TLI) </a:t>
            </a:r>
            <a:r>
              <a:rPr lang="en-NZ" sz="5600" dirty="0" smtClean="0"/>
              <a:t>	NA</a:t>
            </a:r>
            <a:endParaRPr lang="en-NZ" sz="5600" dirty="0"/>
          </a:p>
          <a:p>
            <a:pPr>
              <a:spcBef>
                <a:spcPts val="0"/>
              </a:spcBef>
            </a:pPr>
            <a:endParaRPr lang="en-NZ" sz="4400" dirty="0"/>
          </a:p>
        </p:txBody>
      </p:sp>
      <p:sp>
        <p:nvSpPr>
          <p:cNvPr id="7" name="Content Placeholder 6"/>
          <p:cNvSpPr>
            <a:spLocks noGrp="1"/>
          </p:cNvSpPr>
          <p:nvPr>
            <p:ph sz="half" idx="2"/>
          </p:nvPr>
        </p:nvSpPr>
        <p:spPr>
          <a:xfrm>
            <a:off x="6003238" y="1086506"/>
            <a:ext cx="4663440" cy="4179423"/>
          </a:xfrm>
        </p:spPr>
        <p:txBody>
          <a:bodyPr>
            <a:noAutofit/>
          </a:bodyPr>
          <a:lstStyle/>
          <a:p>
            <a:pPr>
              <a:spcBef>
                <a:spcPts val="0"/>
              </a:spcBef>
            </a:pPr>
            <a:r>
              <a:rPr lang="en-NZ" sz="2000" dirty="0"/>
              <a:t>Root Mean Square Error of Approximation:</a:t>
            </a:r>
          </a:p>
          <a:p>
            <a:pPr>
              <a:spcBef>
                <a:spcPts val="0"/>
              </a:spcBef>
            </a:pPr>
            <a:endParaRPr lang="en-NZ" sz="2000" dirty="0"/>
          </a:p>
          <a:p>
            <a:pPr>
              <a:spcBef>
                <a:spcPts val="0"/>
              </a:spcBef>
            </a:pPr>
            <a:r>
              <a:rPr lang="en-NZ" sz="2000" dirty="0"/>
              <a:t>  RMSEA                                 </a:t>
            </a:r>
            <a:r>
              <a:rPr lang="en-NZ" sz="2000" dirty="0" smtClean="0"/>
              <a:t>0.068       </a:t>
            </a:r>
            <a:r>
              <a:rPr lang="en-NZ" sz="2000" dirty="0"/>
              <a:t>0.069</a:t>
            </a:r>
          </a:p>
          <a:p>
            <a:pPr>
              <a:spcBef>
                <a:spcPts val="0"/>
              </a:spcBef>
            </a:pPr>
            <a:r>
              <a:rPr lang="en-NZ" sz="2000" dirty="0"/>
              <a:t>  90 Percent Confidence Interval          </a:t>
            </a:r>
            <a:r>
              <a:rPr lang="en-NZ" sz="2000" dirty="0" smtClean="0"/>
              <a:t>			0.065  </a:t>
            </a:r>
            <a:r>
              <a:rPr lang="en-NZ" sz="2000" dirty="0"/>
              <a:t>0.070       </a:t>
            </a:r>
            <a:r>
              <a:rPr lang="en-NZ" sz="2000" dirty="0" smtClean="0"/>
              <a:t>			0.066  </a:t>
            </a:r>
            <a:r>
              <a:rPr lang="en-NZ" sz="2000" dirty="0"/>
              <a:t>0.072</a:t>
            </a:r>
          </a:p>
          <a:p>
            <a:pPr>
              <a:spcBef>
                <a:spcPts val="0"/>
              </a:spcBef>
            </a:pPr>
            <a:r>
              <a:rPr lang="en-NZ" sz="2000" dirty="0"/>
              <a:t>  P-value RMSEA &lt;= 0.05                          </a:t>
            </a:r>
            <a:r>
              <a:rPr lang="en-NZ" sz="2000" dirty="0" smtClean="0"/>
              <a:t>			0.000       </a:t>
            </a:r>
            <a:r>
              <a:rPr lang="en-NZ" sz="2000" dirty="0"/>
              <a:t>0.000</a:t>
            </a:r>
          </a:p>
          <a:p>
            <a:pPr>
              <a:spcBef>
                <a:spcPts val="0"/>
              </a:spcBef>
            </a:pPr>
            <a:endParaRPr lang="en-NZ" sz="2000" dirty="0"/>
          </a:p>
          <a:p>
            <a:pPr>
              <a:spcBef>
                <a:spcPts val="0"/>
              </a:spcBef>
            </a:pPr>
            <a:r>
              <a:rPr lang="en-NZ" sz="2000" dirty="0"/>
              <a:t>  Robust RMSEA                  </a:t>
            </a:r>
            <a:r>
              <a:rPr lang="en-NZ" sz="2000" dirty="0" smtClean="0"/>
              <a:t>NA</a:t>
            </a:r>
            <a:endParaRPr lang="en-NZ" sz="2000" dirty="0"/>
          </a:p>
          <a:p>
            <a:pPr>
              <a:spcBef>
                <a:spcPts val="0"/>
              </a:spcBef>
            </a:pPr>
            <a:r>
              <a:rPr lang="en-NZ" sz="2000" dirty="0"/>
              <a:t>  90 Percent Confidence Interval                                </a:t>
            </a:r>
            <a:r>
              <a:rPr lang="en-NZ" sz="2000" dirty="0" smtClean="0"/>
              <a:t>			NA     </a:t>
            </a:r>
            <a:r>
              <a:rPr lang="en-NZ" sz="2000" dirty="0" err="1"/>
              <a:t>NA</a:t>
            </a:r>
            <a:endParaRPr lang="en-NZ" sz="2000" dirty="0"/>
          </a:p>
          <a:p>
            <a:pPr>
              <a:spcBef>
                <a:spcPts val="0"/>
              </a:spcBef>
            </a:pPr>
            <a:r>
              <a:rPr lang="en-NZ" sz="2000" dirty="0" smtClean="0"/>
              <a:t>Standardized </a:t>
            </a:r>
            <a:r>
              <a:rPr lang="en-NZ" sz="2000" dirty="0"/>
              <a:t>Root Mean Square Residual:</a:t>
            </a:r>
          </a:p>
          <a:p>
            <a:pPr>
              <a:spcBef>
                <a:spcPts val="0"/>
              </a:spcBef>
            </a:pPr>
            <a:endParaRPr lang="en-NZ" sz="2000" dirty="0"/>
          </a:p>
          <a:p>
            <a:pPr>
              <a:spcBef>
                <a:spcPts val="0"/>
              </a:spcBef>
            </a:pPr>
            <a:r>
              <a:rPr lang="en-NZ" sz="2000" dirty="0"/>
              <a:t>  SRMR                                 </a:t>
            </a:r>
            <a:r>
              <a:rPr lang="en-NZ" sz="2000" dirty="0" smtClean="0"/>
              <a:t>0.062       0.062</a:t>
            </a:r>
            <a:endParaRPr lang="en-NZ" sz="2000" dirty="0"/>
          </a:p>
        </p:txBody>
      </p:sp>
      <p:sp>
        <p:nvSpPr>
          <p:cNvPr id="8" name="TextBox 7"/>
          <p:cNvSpPr txBox="1"/>
          <p:nvPr/>
        </p:nvSpPr>
        <p:spPr>
          <a:xfrm>
            <a:off x="890124" y="5383377"/>
            <a:ext cx="4863313" cy="461665"/>
          </a:xfrm>
          <a:prstGeom prst="rect">
            <a:avLst/>
          </a:prstGeom>
          <a:noFill/>
        </p:spPr>
        <p:txBody>
          <a:bodyPr wrap="square" rtlCol="0">
            <a:spAutoFit/>
          </a:bodyPr>
          <a:lstStyle/>
          <a:p>
            <a:r>
              <a:rPr lang="en-US" sz="2400" dirty="0" smtClean="0"/>
              <a:t>Proceed or not?</a:t>
            </a:r>
            <a:endParaRPr lang="en-NZ" sz="2400" dirty="0"/>
          </a:p>
        </p:txBody>
      </p:sp>
    </p:spTree>
    <p:extLst>
      <p:ext uri="{BB962C8B-B14F-4D97-AF65-F5344CB8AC3E}">
        <p14:creationId xmlns:p14="http://schemas.microsoft.com/office/powerpoint/2010/main" val="2952800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6303" y="0"/>
            <a:ext cx="10772775" cy="1658198"/>
          </a:xfrm>
        </p:spPr>
        <p:txBody>
          <a:bodyPr/>
          <a:lstStyle/>
          <a:p>
            <a:r>
              <a:rPr lang="en-US" dirty="0" smtClean="0"/>
              <a:t>Metric invariance result</a:t>
            </a:r>
            <a:endParaRPr lang="en-NZ" dirty="0"/>
          </a:p>
        </p:txBody>
      </p:sp>
      <p:sp>
        <p:nvSpPr>
          <p:cNvPr id="6" name="Content Placeholder 5"/>
          <p:cNvSpPr>
            <a:spLocks noGrp="1"/>
          </p:cNvSpPr>
          <p:nvPr>
            <p:ph idx="1"/>
          </p:nvPr>
        </p:nvSpPr>
        <p:spPr>
          <a:xfrm>
            <a:off x="595735" y="1512147"/>
            <a:ext cx="10753725" cy="3766185"/>
          </a:xfrm>
        </p:spPr>
        <p:txBody>
          <a:bodyPr>
            <a:normAutofit/>
          </a:bodyPr>
          <a:lstStyle/>
          <a:p>
            <a:r>
              <a:rPr lang="en-NZ" dirty="0" smtClean="0"/>
              <a:t>#</a:t>
            </a:r>
            <a:r>
              <a:rPr lang="en-NZ" dirty="0"/>
              <a:t>checking the significance of chi-square change in R, model 2 </a:t>
            </a:r>
            <a:r>
              <a:rPr lang="en-NZ" dirty="0" err="1"/>
              <a:t>v.s</a:t>
            </a:r>
            <a:r>
              <a:rPr lang="en-NZ" dirty="0"/>
              <a:t> model 1:</a:t>
            </a:r>
          </a:p>
          <a:p>
            <a:r>
              <a:rPr lang="en-NZ" dirty="0" err="1" smtClean="0"/>
              <a:t>anova</a:t>
            </a:r>
            <a:r>
              <a:rPr lang="en-NZ" dirty="0" smtClean="0"/>
              <a:t>(</a:t>
            </a:r>
            <a:r>
              <a:rPr lang="en-NZ" dirty="0" err="1" smtClean="0"/>
              <a:t>SCoAwls_metricfit</a:t>
            </a:r>
            <a:r>
              <a:rPr lang="en-NZ" dirty="0"/>
              <a:t>, </a:t>
            </a:r>
            <a:r>
              <a:rPr lang="en-NZ" dirty="0" err="1"/>
              <a:t>SCoAwls_configfit</a:t>
            </a:r>
            <a:r>
              <a:rPr lang="en-NZ" dirty="0"/>
              <a:t>)</a:t>
            </a:r>
          </a:p>
          <a:p>
            <a:r>
              <a:rPr lang="en-NZ" dirty="0"/>
              <a:t>Scaled Chi Square Difference Test (method = "satorra.2000")</a:t>
            </a:r>
          </a:p>
          <a:p>
            <a:r>
              <a:rPr lang="en-NZ" dirty="0" smtClean="0"/>
              <a:t>                   		Df </a:t>
            </a:r>
            <a:r>
              <a:rPr lang="en-NZ" dirty="0"/>
              <a:t>AIC BIC  </a:t>
            </a:r>
            <a:r>
              <a:rPr lang="en-NZ" dirty="0" err="1"/>
              <a:t>Chisq</a:t>
            </a:r>
            <a:r>
              <a:rPr lang="en-NZ" dirty="0"/>
              <a:t> </a:t>
            </a:r>
            <a:r>
              <a:rPr lang="en-NZ" dirty="0" smtClean="0"/>
              <a:t>   </a:t>
            </a:r>
            <a:r>
              <a:rPr lang="en-NZ" dirty="0" err="1" smtClean="0"/>
              <a:t>Chisq</a:t>
            </a:r>
            <a:r>
              <a:rPr lang="en-NZ" dirty="0" smtClean="0"/>
              <a:t> </a:t>
            </a:r>
            <a:r>
              <a:rPr lang="en-NZ" dirty="0"/>
              <a:t>diff Df diff </a:t>
            </a:r>
            <a:r>
              <a:rPr lang="en-NZ" dirty="0" smtClean="0"/>
              <a:t> </a:t>
            </a:r>
            <a:r>
              <a:rPr lang="en-NZ" dirty="0" err="1" smtClean="0"/>
              <a:t>Pr</a:t>
            </a:r>
            <a:r>
              <a:rPr lang="en-NZ" dirty="0"/>
              <a:t>(&gt;</a:t>
            </a:r>
            <a:r>
              <a:rPr lang="en-NZ" dirty="0" err="1"/>
              <a:t>Chisq</a:t>
            </a:r>
            <a:r>
              <a:rPr lang="en-NZ" dirty="0"/>
              <a:t>)    </a:t>
            </a:r>
          </a:p>
          <a:p>
            <a:r>
              <a:rPr lang="en-NZ" dirty="0" err="1"/>
              <a:t>SCoAwls_configfit</a:t>
            </a:r>
            <a:r>
              <a:rPr lang="en-NZ" dirty="0"/>
              <a:t> </a:t>
            </a:r>
            <a:r>
              <a:rPr lang="en-NZ" dirty="0" smtClean="0"/>
              <a:t>	872  - -      </a:t>
            </a:r>
            <a:r>
              <a:rPr lang="en-NZ" dirty="0"/>
              <a:t>2887.1                                  </a:t>
            </a:r>
          </a:p>
          <a:p>
            <a:r>
              <a:rPr lang="en-NZ" dirty="0" err="1"/>
              <a:t>SCoAwls_metricfit</a:t>
            </a:r>
            <a:r>
              <a:rPr lang="en-NZ" dirty="0"/>
              <a:t> </a:t>
            </a:r>
            <a:r>
              <a:rPr lang="en-NZ" dirty="0" smtClean="0"/>
              <a:t>	896 </a:t>
            </a:r>
            <a:r>
              <a:rPr lang="en-NZ" dirty="0"/>
              <a:t>- -</a:t>
            </a:r>
            <a:r>
              <a:rPr lang="en-NZ" dirty="0" smtClean="0"/>
              <a:t>       </a:t>
            </a:r>
            <a:r>
              <a:rPr lang="en-NZ" dirty="0"/>
              <a:t>4415.2      304.5      24  </a:t>
            </a:r>
            <a:r>
              <a:rPr lang="en-NZ" dirty="0" smtClean="0"/>
              <a:t>     &lt; </a:t>
            </a:r>
            <a:r>
              <a:rPr lang="en-NZ" dirty="0"/>
              <a:t>2.2e-16 ***</a:t>
            </a:r>
          </a:p>
          <a:p>
            <a:r>
              <a:rPr lang="en-NZ" dirty="0" err="1" smtClean="0"/>
              <a:t>Signif</a:t>
            </a:r>
            <a:r>
              <a:rPr lang="en-NZ" dirty="0"/>
              <a:t>. codes: 	</a:t>
            </a:r>
            <a:r>
              <a:rPr lang="en-NZ" dirty="0" smtClean="0"/>
              <a:t>	 </a:t>
            </a:r>
            <a:r>
              <a:rPr lang="en-NZ" dirty="0"/>
              <a:t>0 ‘***’ 0.001 ‘**’ 0.01 ‘*’ 0.05 ‘.’ 0.1 ‘ ’ </a:t>
            </a:r>
            <a:r>
              <a:rPr lang="en-NZ" dirty="0" smtClean="0"/>
              <a:t>1</a:t>
            </a:r>
          </a:p>
          <a:p>
            <a:r>
              <a:rPr lang="en-US" i="1" dirty="0" smtClean="0"/>
              <a:t>What conclusion? Do we proceed or stop?</a:t>
            </a:r>
            <a:endParaRPr lang="en-NZ" i="1" dirty="0"/>
          </a:p>
        </p:txBody>
      </p:sp>
    </p:spTree>
    <p:extLst>
      <p:ext uri="{BB962C8B-B14F-4D97-AF65-F5344CB8AC3E}">
        <p14:creationId xmlns:p14="http://schemas.microsoft.com/office/powerpoint/2010/main" val="3875908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35" y="0"/>
            <a:ext cx="10772775" cy="1658198"/>
          </a:xfrm>
        </p:spPr>
        <p:txBody>
          <a:bodyPr/>
          <a:lstStyle/>
          <a:p>
            <a:r>
              <a:rPr lang="en-US" dirty="0" smtClean="0"/>
              <a:t>Metric non-equivalence Loading results</a:t>
            </a:r>
            <a:endParaRPr lang="en-NZ" dirty="0"/>
          </a:p>
        </p:txBody>
      </p:sp>
      <p:sp>
        <p:nvSpPr>
          <p:cNvPr id="4" name="Content Placeholder 3"/>
          <p:cNvSpPr>
            <a:spLocks noGrp="1"/>
          </p:cNvSpPr>
          <p:nvPr>
            <p:ph type="body" idx="1"/>
          </p:nvPr>
        </p:nvSpPr>
        <p:spPr>
          <a:xfrm>
            <a:off x="563367" y="1540934"/>
            <a:ext cx="4663440" cy="723400"/>
          </a:xfrm>
        </p:spPr>
        <p:txBody>
          <a:bodyPr/>
          <a:lstStyle/>
          <a:p>
            <a:r>
              <a:rPr lang="en-US" dirty="0" smtClean="0"/>
              <a:t>New Zealand</a:t>
            </a:r>
            <a:endParaRPr lang="en-NZ" dirty="0"/>
          </a:p>
        </p:txBody>
      </p:sp>
      <p:sp>
        <p:nvSpPr>
          <p:cNvPr id="5" name="Content Placeholder 4"/>
          <p:cNvSpPr>
            <a:spLocks noGrp="1"/>
          </p:cNvSpPr>
          <p:nvPr>
            <p:ph sz="half" idx="2"/>
          </p:nvPr>
        </p:nvSpPr>
        <p:spPr>
          <a:xfrm>
            <a:off x="563367" y="2253551"/>
            <a:ext cx="4663440" cy="3200400"/>
          </a:xfrm>
        </p:spPr>
        <p:txBody>
          <a:bodyPr>
            <a:normAutofit fontScale="70000" lnSpcReduction="20000"/>
          </a:bodyPr>
          <a:lstStyle/>
          <a:p>
            <a:r>
              <a:rPr lang="en-NZ" dirty="0"/>
              <a:t> Estimate  </a:t>
            </a:r>
            <a:r>
              <a:rPr lang="en-NZ" dirty="0" smtClean="0"/>
              <a:t>         </a:t>
            </a:r>
            <a:r>
              <a:rPr lang="en-NZ" dirty="0" err="1" smtClean="0"/>
              <a:t>Std.Err</a:t>
            </a:r>
            <a:r>
              <a:rPr lang="en-NZ" dirty="0" smtClean="0"/>
              <a:t>  </a:t>
            </a:r>
            <a:r>
              <a:rPr lang="en-NZ" dirty="0"/>
              <a:t>z-value  P(&gt;|z|)</a:t>
            </a:r>
          </a:p>
          <a:p>
            <a:r>
              <a:rPr lang="en-NZ" dirty="0"/>
              <a:t>  Bad =~                                              </a:t>
            </a:r>
          </a:p>
          <a:p>
            <a:r>
              <a:rPr lang="en-NZ" dirty="0"/>
              <a:t>    bd1     (.p1.)    0.994    0.041   24.388    0.000</a:t>
            </a:r>
          </a:p>
          <a:p>
            <a:r>
              <a:rPr lang="en-NZ" dirty="0"/>
              <a:t>    bd2     (.p2.)    0.740    0.037   20.168    0.000</a:t>
            </a:r>
          </a:p>
          <a:p>
            <a:r>
              <a:rPr lang="en-NZ" dirty="0"/>
              <a:t>    bd3     (.p3.)    0.442    0.039   11.274    0.000</a:t>
            </a:r>
          </a:p>
          <a:p>
            <a:r>
              <a:rPr lang="en-NZ" dirty="0"/>
              <a:t>    bd4     (.p4.)    0.510    0.037   13.961    0.000</a:t>
            </a:r>
          </a:p>
          <a:p>
            <a:r>
              <a:rPr lang="en-NZ" dirty="0"/>
              <a:t>    bd5     (.p5.)    0.135    0.038    3.527    0.000</a:t>
            </a:r>
          </a:p>
        </p:txBody>
      </p:sp>
      <p:sp>
        <p:nvSpPr>
          <p:cNvPr id="6" name="Text Placeholder 5"/>
          <p:cNvSpPr>
            <a:spLocks noGrp="1"/>
          </p:cNvSpPr>
          <p:nvPr>
            <p:ph type="body" sz="quarter" idx="3"/>
          </p:nvPr>
        </p:nvSpPr>
        <p:spPr>
          <a:xfrm>
            <a:off x="5894319" y="1538902"/>
            <a:ext cx="4663440" cy="722376"/>
          </a:xfrm>
        </p:spPr>
        <p:txBody>
          <a:bodyPr/>
          <a:lstStyle/>
          <a:p>
            <a:r>
              <a:rPr lang="en-US" dirty="0" smtClean="0"/>
              <a:t>Brazil</a:t>
            </a:r>
            <a:endParaRPr lang="en-NZ" dirty="0"/>
          </a:p>
        </p:txBody>
      </p:sp>
      <p:sp>
        <p:nvSpPr>
          <p:cNvPr id="7" name="Content Placeholder 6"/>
          <p:cNvSpPr>
            <a:spLocks noGrp="1"/>
          </p:cNvSpPr>
          <p:nvPr>
            <p:ph sz="quarter" idx="4"/>
          </p:nvPr>
        </p:nvSpPr>
        <p:spPr>
          <a:xfrm>
            <a:off x="5894319" y="2251457"/>
            <a:ext cx="4663440" cy="3200400"/>
          </a:xfrm>
        </p:spPr>
        <p:txBody>
          <a:bodyPr>
            <a:normAutofit fontScale="70000" lnSpcReduction="20000"/>
          </a:bodyPr>
          <a:lstStyle/>
          <a:p>
            <a:r>
              <a:rPr lang="en-NZ" dirty="0" smtClean="0"/>
              <a:t>                         </a:t>
            </a:r>
            <a:r>
              <a:rPr lang="en-NZ" dirty="0"/>
              <a:t>Estimate  </a:t>
            </a:r>
            <a:r>
              <a:rPr lang="en-NZ" dirty="0" err="1"/>
              <a:t>Std.Err</a:t>
            </a:r>
            <a:r>
              <a:rPr lang="en-NZ" dirty="0"/>
              <a:t>  z-value  P(&gt;|z|)</a:t>
            </a:r>
          </a:p>
          <a:p>
            <a:r>
              <a:rPr lang="en-NZ" dirty="0"/>
              <a:t>  Bad =~                                              </a:t>
            </a:r>
          </a:p>
          <a:p>
            <a:r>
              <a:rPr lang="en-NZ" dirty="0"/>
              <a:t>    bd1     (.p1.)    0.994    0.041   24.388    0.000</a:t>
            </a:r>
          </a:p>
          <a:p>
            <a:r>
              <a:rPr lang="en-NZ" dirty="0"/>
              <a:t>    bd2     (.p2.)    0.740    0.037   20.168    0.000</a:t>
            </a:r>
          </a:p>
          <a:p>
            <a:r>
              <a:rPr lang="en-NZ" dirty="0"/>
              <a:t>    bd3     (.p3.)    0.442    0.039   11.274    0.000</a:t>
            </a:r>
          </a:p>
          <a:p>
            <a:r>
              <a:rPr lang="en-NZ" dirty="0"/>
              <a:t>    bd4     (.p4.)    0.510    0.037   13.961    0.000</a:t>
            </a:r>
          </a:p>
          <a:p>
            <a:r>
              <a:rPr lang="en-NZ" dirty="0"/>
              <a:t>    bd5     (.p5.)    0.135    0.038    3.527    0.000</a:t>
            </a:r>
          </a:p>
        </p:txBody>
      </p:sp>
      <p:sp>
        <p:nvSpPr>
          <p:cNvPr id="10" name="TextBox 9"/>
          <p:cNvSpPr txBox="1"/>
          <p:nvPr/>
        </p:nvSpPr>
        <p:spPr>
          <a:xfrm>
            <a:off x="865847" y="4679370"/>
            <a:ext cx="9775179" cy="646331"/>
          </a:xfrm>
          <a:prstGeom prst="rect">
            <a:avLst/>
          </a:prstGeom>
          <a:noFill/>
        </p:spPr>
        <p:txBody>
          <a:bodyPr wrap="square" rtlCol="0">
            <a:spAutoFit/>
          </a:bodyPr>
          <a:lstStyle/>
          <a:p>
            <a:r>
              <a:rPr lang="en-US" i="1" dirty="0" smtClean="0"/>
              <a:t>Do they look the same? …yes, because we constrained them to be the same so we have to go back to the configural results to identify which variables have different loadings.</a:t>
            </a:r>
            <a:endParaRPr lang="en-NZ" i="1" dirty="0"/>
          </a:p>
        </p:txBody>
      </p:sp>
    </p:spTree>
    <p:extLst>
      <p:ext uri="{BB962C8B-B14F-4D97-AF65-F5344CB8AC3E}">
        <p14:creationId xmlns:p14="http://schemas.microsoft.com/office/powerpoint/2010/main" val="1428173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120" y="0"/>
            <a:ext cx="10772775" cy="698088"/>
          </a:xfrm>
        </p:spPr>
        <p:txBody>
          <a:bodyPr>
            <a:normAutofit fontScale="90000"/>
          </a:bodyPr>
          <a:lstStyle/>
          <a:p>
            <a:r>
              <a:rPr lang="en-US" dirty="0" smtClean="0"/>
              <a:t>Metric loading results—unconstrained </a:t>
            </a:r>
            <a:endParaRPr lang="en-NZ" dirty="0"/>
          </a:p>
        </p:txBody>
      </p:sp>
      <p:sp>
        <p:nvSpPr>
          <p:cNvPr id="3" name="Text Placeholder 2"/>
          <p:cNvSpPr>
            <a:spLocks noGrp="1"/>
          </p:cNvSpPr>
          <p:nvPr>
            <p:ph type="body" idx="1"/>
          </p:nvPr>
        </p:nvSpPr>
        <p:spPr>
          <a:xfrm>
            <a:off x="628105" y="700120"/>
            <a:ext cx="4663440" cy="723400"/>
          </a:xfrm>
        </p:spPr>
        <p:txBody>
          <a:bodyPr/>
          <a:lstStyle/>
          <a:p>
            <a:r>
              <a:rPr lang="en-US" dirty="0" smtClean="0"/>
              <a:t>New Zealand</a:t>
            </a:r>
            <a:endParaRPr lang="en-NZ" dirty="0"/>
          </a:p>
        </p:txBody>
      </p:sp>
      <p:sp>
        <p:nvSpPr>
          <p:cNvPr id="4" name="Content Placeholder 3"/>
          <p:cNvSpPr>
            <a:spLocks noGrp="1"/>
          </p:cNvSpPr>
          <p:nvPr>
            <p:ph sz="half" idx="2"/>
          </p:nvPr>
        </p:nvSpPr>
        <p:spPr>
          <a:xfrm>
            <a:off x="628105" y="1412736"/>
            <a:ext cx="4663440" cy="3671993"/>
          </a:xfrm>
        </p:spPr>
        <p:txBody>
          <a:bodyPr>
            <a:noAutofit/>
          </a:bodyPr>
          <a:lstStyle/>
          <a:p>
            <a:pPr>
              <a:spcBef>
                <a:spcPts val="0"/>
              </a:spcBef>
            </a:pPr>
            <a:r>
              <a:rPr lang="fr-FR" sz="1900" dirty="0"/>
              <a:t>  </a:t>
            </a:r>
            <a:r>
              <a:rPr lang="fr-FR" sz="1900" dirty="0"/>
              <a:t>                    </a:t>
            </a:r>
            <a:r>
              <a:rPr lang="fr-FR" sz="1900" dirty="0" err="1"/>
              <a:t>Estimate</a:t>
            </a:r>
            <a:r>
              <a:rPr lang="fr-FR" sz="1900" dirty="0"/>
              <a:t>  </a:t>
            </a:r>
            <a:r>
              <a:rPr lang="fr-FR" sz="1900" dirty="0" err="1"/>
              <a:t>Std.Err</a:t>
            </a:r>
            <a:r>
              <a:rPr lang="fr-FR" sz="1900" dirty="0"/>
              <a:t>  </a:t>
            </a:r>
            <a:r>
              <a:rPr lang="fr-FR" sz="1900" dirty="0"/>
              <a:t>z-value P</a:t>
            </a:r>
            <a:r>
              <a:rPr lang="fr-FR" sz="1900" dirty="0"/>
              <a:t>(&gt;|z|)</a:t>
            </a:r>
          </a:p>
          <a:p>
            <a:pPr>
              <a:spcBef>
                <a:spcPts val="0"/>
              </a:spcBef>
            </a:pPr>
            <a:r>
              <a:rPr lang="fr-FR" sz="1900" dirty="0"/>
              <a:t>  Bad =~                                              </a:t>
            </a:r>
          </a:p>
          <a:p>
            <a:pPr>
              <a:spcBef>
                <a:spcPts val="0"/>
              </a:spcBef>
            </a:pPr>
            <a:r>
              <a:rPr lang="fr-FR" sz="1900" dirty="0"/>
              <a:t>    bd1               0.823    0.041   19.981    0.000</a:t>
            </a:r>
          </a:p>
          <a:p>
            <a:pPr>
              <a:spcBef>
                <a:spcPts val="0"/>
              </a:spcBef>
            </a:pPr>
            <a:r>
              <a:rPr lang="fr-FR" sz="1900" dirty="0"/>
              <a:t>    bd2               0.704    0.049   14.332    0.000</a:t>
            </a:r>
          </a:p>
          <a:p>
            <a:pPr>
              <a:spcBef>
                <a:spcPts val="0"/>
              </a:spcBef>
            </a:pPr>
            <a:r>
              <a:rPr lang="fr-FR" sz="1900" dirty="0"/>
              <a:t>    bd3               0.493    0.056    8.855    0.000</a:t>
            </a:r>
          </a:p>
          <a:p>
            <a:pPr>
              <a:spcBef>
                <a:spcPts val="0"/>
              </a:spcBef>
            </a:pPr>
            <a:r>
              <a:rPr lang="fr-FR" sz="1900" dirty="0"/>
              <a:t>    bd4               0.624    0.047   13.252    0.000</a:t>
            </a:r>
          </a:p>
          <a:p>
            <a:pPr>
              <a:spcBef>
                <a:spcPts val="0"/>
              </a:spcBef>
            </a:pPr>
            <a:r>
              <a:rPr lang="fr-FR" sz="1900" dirty="0"/>
              <a:t>    </a:t>
            </a:r>
            <a:r>
              <a:rPr lang="fr-FR" sz="1900" dirty="0">
                <a:solidFill>
                  <a:srgbClr val="FF0000"/>
                </a:solidFill>
              </a:rPr>
              <a:t>bd5               0.676    0.044   15.467    0.000</a:t>
            </a:r>
          </a:p>
          <a:p>
            <a:pPr>
              <a:spcBef>
                <a:spcPts val="0"/>
              </a:spcBef>
            </a:pPr>
            <a:r>
              <a:rPr lang="fr-FR" sz="1900" dirty="0"/>
              <a:t>  CE =~                                               </a:t>
            </a:r>
          </a:p>
          <a:p>
            <a:pPr>
              <a:spcBef>
                <a:spcPts val="0"/>
              </a:spcBef>
            </a:pPr>
            <a:r>
              <a:rPr lang="fr-FR" sz="1900" dirty="0"/>
              <a:t>    ce1               0.659    0.035   18.763    0.000</a:t>
            </a:r>
          </a:p>
          <a:p>
            <a:pPr>
              <a:spcBef>
                <a:spcPts val="0"/>
              </a:spcBef>
            </a:pPr>
            <a:r>
              <a:rPr lang="fr-FR" sz="1900" dirty="0"/>
              <a:t>    ce2               0.595    0.041   14.420    0.000</a:t>
            </a:r>
          </a:p>
          <a:p>
            <a:pPr>
              <a:spcBef>
                <a:spcPts val="0"/>
              </a:spcBef>
            </a:pPr>
            <a:r>
              <a:rPr lang="fr-FR" sz="1900" dirty="0"/>
              <a:t>    ce3               0.827    0.024   33.945    0.000</a:t>
            </a:r>
          </a:p>
          <a:p>
            <a:pPr>
              <a:spcBef>
                <a:spcPts val="0"/>
              </a:spcBef>
            </a:pPr>
            <a:r>
              <a:rPr lang="fr-FR" sz="1900" dirty="0"/>
              <a:t>    ce4               0.837    0.021   39.279    0.000</a:t>
            </a:r>
          </a:p>
          <a:p>
            <a:pPr>
              <a:spcBef>
                <a:spcPts val="0"/>
              </a:spcBef>
            </a:pPr>
            <a:r>
              <a:rPr lang="fr-FR" sz="1900" dirty="0"/>
              <a:t>    ce5               0.758    0.027   27.553    0.000</a:t>
            </a:r>
          </a:p>
          <a:p>
            <a:pPr>
              <a:spcBef>
                <a:spcPts val="0"/>
              </a:spcBef>
            </a:pPr>
            <a:r>
              <a:rPr lang="fr-FR" sz="1900" dirty="0"/>
              <a:t>    ce6               0.790    0.024   33.394    0.000</a:t>
            </a:r>
            <a:endParaRPr lang="en-NZ" sz="1900" dirty="0"/>
          </a:p>
        </p:txBody>
      </p:sp>
      <p:sp>
        <p:nvSpPr>
          <p:cNvPr id="5" name="Text Placeholder 4"/>
          <p:cNvSpPr>
            <a:spLocks noGrp="1"/>
          </p:cNvSpPr>
          <p:nvPr>
            <p:ph type="body" sz="quarter" idx="3"/>
          </p:nvPr>
        </p:nvSpPr>
        <p:spPr>
          <a:xfrm>
            <a:off x="5959057" y="698088"/>
            <a:ext cx="4663440" cy="722376"/>
          </a:xfrm>
        </p:spPr>
        <p:txBody>
          <a:bodyPr/>
          <a:lstStyle/>
          <a:p>
            <a:r>
              <a:rPr lang="en-US" dirty="0" smtClean="0"/>
              <a:t>brazil</a:t>
            </a:r>
            <a:endParaRPr lang="en-NZ" dirty="0"/>
          </a:p>
        </p:txBody>
      </p:sp>
      <p:sp>
        <p:nvSpPr>
          <p:cNvPr id="6" name="Content Placeholder 5"/>
          <p:cNvSpPr>
            <a:spLocks noGrp="1"/>
          </p:cNvSpPr>
          <p:nvPr>
            <p:ph sz="quarter" idx="4"/>
          </p:nvPr>
        </p:nvSpPr>
        <p:spPr>
          <a:xfrm>
            <a:off x="5959057" y="1410643"/>
            <a:ext cx="4663440" cy="3200400"/>
          </a:xfrm>
        </p:spPr>
        <p:txBody>
          <a:bodyPr>
            <a:noAutofit/>
          </a:bodyPr>
          <a:lstStyle/>
          <a:p>
            <a:pPr>
              <a:spcBef>
                <a:spcPts val="0"/>
              </a:spcBef>
            </a:pPr>
            <a:r>
              <a:rPr lang="fr-FR" sz="1900" dirty="0"/>
              <a:t> </a:t>
            </a:r>
            <a:r>
              <a:rPr lang="fr-FR" sz="1900" dirty="0" smtClean="0"/>
              <a:t>	      </a:t>
            </a:r>
            <a:r>
              <a:rPr lang="fr-FR" sz="1900" dirty="0" err="1" smtClean="0"/>
              <a:t>Estimate</a:t>
            </a:r>
            <a:r>
              <a:rPr lang="fr-FR" sz="1900" dirty="0" smtClean="0"/>
              <a:t>  </a:t>
            </a:r>
            <a:r>
              <a:rPr lang="fr-FR" sz="1900" dirty="0" err="1"/>
              <a:t>Std.Err</a:t>
            </a:r>
            <a:r>
              <a:rPr lang="fr-FR" sz="1900" dirty="0"/>
              <a:t>  z-value  P(&gt;|z|)</a:t>
            </a:r>
          </a:p>
          <a:p>
            <a:pPr>
              <a:spcBef>
                <a:spcPts val="0"/>
              </a:spcBef>
            </a:pPr>
            <a:r>
              <a:rPr lang="fr-FR" sz="1900" dirty="0"/>
              <a:t>  Bad =~                                              </a:t>
            </a:r>
          </a:p>
          <a:p>
            <a:pPr>
              <a:spcBef>
                <a:spcPts val="0"/>
              </a:spcBef>
            </a:pPr>
            <a:r>
              <a:rPr lang="fr-FR" sz="1900" dirty="0"/>
              <a:t>    bd1               0.857    0.032   26.558    0.000</a:t>
            </a:r>
          </a:p>
          <a:p>
            <a:pPr>
              <a:spcBef>
                <a:spcPts val="0"/>
              </a:spcBef>
            </a:pPr>
            <a:r>
              <a:rPr lang="fr-FR" sz="1900" dirty="0"/>
              <a:t>    bd2               0.612    0.034   17.873    0.000</a:t>
            </a:r>
          </a:p>
          <a:p>
            <a:pPr>
              <a:spcBef>
                <a:spcPts val="0"/>
              </a:spcBef>
            </a:pPr>
            <a:r>
              <a:rPr lang="fr-FR" sz="1900" dirty="0"/>
              <a:t>    bd3               0.339    0.042    8.078    0.000</a:t>
            </a:r>
          </a:p>
          <a:p>
            <a:pPr>
              <a:spcBef>
                <a:spcPts val="0"/>
              </a:spcBef>
            </a:pPr>
            <a:r>
              <a:rPr lang="fr-FR" sz="1900" dirty="0"/>
              <a:t>    bd4               0.386    0.038   10.074    0.000</a:t>
            </a:r>
          </a:p>
          <a:p>
            <a:pPr>
              <a:spcBef>
                <a:spcPts val="0"/>
              </a:spcBef>
            </a:pPr>
            <a:r>
              <a:rPr lang="fr-FR" sz="1900" dirty="0">
                <a:solidFill>
                  <a:srgbClr val="FF0000"/>
                </a:solidFill>
              </a:rPr>
              <a:t>    bd5              -0.185    0.047   -3.976    0.000</a:t>
            </a:r>
          </a:p>
          <a:p>
            <a:pPr>
              <a:spcBef>
                <a:spcPts val="0"/>
              </a:spcBef>
            </a:pPr>
            <a:r>
              <a:rPr lang="fr-FR" sz="1900" dirty="0"/>
              <a:t>  CE =~                                               </a:t>
            </a:r>
          </a:p>
          <a:p>
            <a:pPr>
              <a:spcBef>
                <a:spcPts val="0"/>
              </a:spcBef>
            </a:pPr>
            <a:r>
              <a:rPr lang="fr-FR" sz="1900" dirty="0"/>
              <a:t>    ce1               0.690    0.026   26.783    0.000</a:t>
            </a:r>
          </a:p>
          <a:p>
            <a:pPr>
              <a:spcBef>
                <a:spcPts val="0"/>
              </a:spcBef>
            </a:pPr>
            <a:r>
              <a:rPr lang="fr-FR" sz="1900" dirty="0"/>
              <a:t>    ce2               0.789    0.021   37.251    0.000</a:t>
            </a:r>
          </a:p>
          <a:p>
            <a:pPr>
              <a:spcBef>
                <a:spcPts val="0"/>
              </a:spcBef>
            </a:pPr>
            <a:r>
              <a:rPr lang="fr-FR" sz="1900" dirty="0"/>
              <a:t>    ce3               0.838    0.014   59.200    0.000</a:t>
            </a:r>
          </a:p>
          <a:p>
            <a:pPr>
              <a:spcBef>
                <a:spcPts val="0"/>
              </a:spcBef>
            </a:pPr>
            <a:r>
              <a:rPr lang="fr-FR" sz="1900" dirty="0"/>
              <a:t>    ce4               0.706    0.021   32.947    0.000</a:t>
            </a:r>
          </a:p>
          <a:p>
            <a:pPr>
              <a:spcBef>
                <a:spcPts val="0"/>
              </a:spcBef>
            </a:pPr>
            <a:r>
              <a:rPr lang="fr-FR" sz="1900" dirty="0"/>
              <a:t>    ce5               0.804    0.014   56.236    0.000</a:t>
            </a:r>
          </a:p>
          <a:p>
            <a:pPr>
              <a:spcBef>
                <a:spcPts val="0"/>
              </a:spcBef>
            </a:pPr>
            <a:r>
              <a:rPr lang="fr-FR" sz="1900" dirty="0"/>
              <a:t>    ce6               0.811    0.015   54.290    0.000</a:t>
            </a:r>
            <a:endParaRPr lang="en-NZ" sz="1900" dirty="0"/>
          </a:p>
        </p:txBody>
      </p:sp>
      <p:sp>
        <p:nvSpPr>
          <p:cNvPr id="9" name="TextBox 8"/>
          <p:cNvSpPr txBox="1"/>
          <p:nvPr/>
        </p:nvSpPr>
        <p:spPr>
          <a:xfrm>
            <a:off x="906309" y="5000432"/>
            <a:ext cx="10584382" cy="707886"/>
          </a:xfrm>
          <a:prstGeom prst="rect">
            <a:avLst/>
          </a:prstGeom>
          <a:noFill/>
        </p:spPr>
        <p:txBody>
          <a:bodyPr wrap="square" rtlCol="0">
            <a:spAutoFit/>
          </a:bodyPr>
          <a:lstStyle/>
          <a:p>
            <a:r>
              <a:rPr lang="en-US" sz="2000" i="1" dirty="0" smtClean="0"/>
              <a:t>Are these different by very much? Large, medium, small?</a:t>
            </a:r>
          </a:p>
          <a:p>
            <a:r>
              <a:rPr lang="en-US" sz="2000" i="1" dirty="0" smtClean="0"/>
              <a:t>What about other factors?</a:t>
            </a:r>
          </a:p>
        </p:txBody>
      </p:sp>
    </p:spTree>
    <p:extLst>
      <p:ext uri="{BB962C8B-B14F-4D97-AF65-F5344CB8AC3E}">
        <p14:creationId xmlns:p14="http://schemas.microsoft.com/office/powerpoint/2010/main" val="620309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79" y="0"/>
            <a:ext cx="10772775" cy="1658198"/>
          </a:xfrm>
        </p:spPr>
        <p:txBody>
          <a:bodyPr>
            <a:normAutofit/>
          </a:bodyPr>
          <a:lstStyle/>
          <a:p>
            <a:r>
              <a:rPr lang="en-US" dirty="0" smtClean="0"/>
              <a:t>Check difference for stat sig</a:t>
            </a:r>
            <a:br>
              <a:rPr lang="en-US" dirty="0" smtClean="0"/>
            </a:br>
            <a:r>
              <a:rPr lang="en-NZ" sz="4000" dirty="0">
                <a:hlinkClick r:id="rId2"/>
              </a:rPr>
              <a:t>http://vassarstats.net</a:t>
            </a:r>
            <a:r>
              <a:rPr lang="en-NZ" sz="4000" dirty="0" smtClean="0">
                <a:hlinkClick r:id="rId2"/>
              </a:rPr>
              <a:t>/</a:t>
            </a:r>
            <a:endParaRPr lang="en-NZ" dirty="0"/>
          </a:p>
        </p:txBody>
      </p:sp>
      <p:sp>
        <p:nvSpPr>
          <p:cNvPr id="7" name="Content Placeholder 6"/>
          <p:cNvSpPr>
            <a:spLocks noGrp="1"/>
          </p:cNvSpPr>
          <p:nvPr>
            <p:ph idx="1"/>
          </p:nvPr>
        </p:nvSpPr>
        <p:spPr>
          <a:xfrm>
            <a:off x="620011" y="1512147"/>
            <a:ext cx="10753725" cy="3766185"/>
          </a:xfrm>
        </p:spPr>
        <p:txBody>
          <a:bodyPr/>
          <a:lstStyle/>
          <a:p>
            <a:r>
              <a:rPr lang="en-US" dirty="0" smtClean="0"/>
              <a:t>Remember a correlation value is equivalent to the loading value</a:t>
            </a:r>
            <a:endParaRPr lang="en-NZ" dirty="0"/>
          </a:p>
        </p:txBody>
      </p:sp>
      <p:pic>
        <p:nvPicPr>
          <p:cNvPr id="9" name="Picture 8"/>
          <p:cNvPicPr>
            <a:picLocks noChangeAspect="1"/>
          </p:cNvPicPr>
          <p:nvPr/>
        </p:nvPicPr>
        <p:blipFill>
          <a:blip r:embed="rId3"/>
          <a:stretch>
            <a:fillRect/>
          </a:stretch>
        </p:blipFill>
        <p:spPr>
          <a:xfrm>
            <a:off x="687822" y="1916542"/>
            <a:ext cx="9815548" cy="3971609"/>
          </a:xfrm>
          <a:prstGeom prst="rect">
            <a:avLst/>
          </a:prstGeom>
        </p:spPr>
      </p:pic>
      <p:sp>
        <p:nvSpPr>
          <p:cNvPr id="10" name="TextBox 9"/>
          <p:cNvSpPr txBox="1"/>
          <p:nvPr/>
        </p:nvSpPr>
        <p:spPr>
          <a:xfrm>
            <a:off x="2095836" y="3303724"/>
            <a:ext cx="2395243" cy="1754326"/>
          </a:xfrm>
          <a:prstGeom prst="rect">
            <a:avLst/>
          </a:prstGeom>
          <a:noFill/>
        </p:spPr>
        <p:txBody>
          <a:bodyPr wrap="square" rtlCol="0">
            <a:spAutoFit/>
          </a:bodyPr>
          <a:lstStyle/>
          <a:p>
            <a:r>
              <a:rPr lang="en-US" dirty="0" smtClean="0"/>
              <a:t>So with a 2-tailed test this small difference is not stat sig. so differences &gt;.10 are highly likely to be beyond chance</a:t>
            </a:r>
            <a:endParaRPr lang="en-NZ" dirty="0"/>
          </a:p>
        </p:txBody>
      </p:sp>
    </p:spTree>
    <p:extLst>
      <p:ext uri="{BB962C8B-B14F-4D97-AF65-F5344CB8AC3E}">
        <p14:creationId xmlns:p14="http://schemas.microsoft.com/office/powerpoint/2010/main" val="3498934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40" y="0"/>
            <a:ext cx="10772775" cy="876113"/>
          </a:xfrm>
        </p:spPr>
        <p:txBody>
          <a:bodyPr/>
          <a:lstStyle/>
          <a:p>
            <a:r>
              <a:rPr lang="en-US" dirty="0" smtClean="0"/>
              <a:t>But is the </a:t>
            </a:r>
            <a:r>
              <a:rPr lang="en-US" dirty="0" err="1" smtClean="0"/>
              <a:t>config</a:t>
            </a:r>
            <a:r>
              <a:rPr lang="en-US" dirty="0" smtClean="0"/>
              <a:t> model good enough?</a:t>
            </a:r>
            <a:endParaRPr lang="en-NZ" dirty="0"/>
          </a:p>
        </p:txBody>
      </p:sp>
      <p:sp>
        <p:nvSpPr>
          <p:cNvPr id="7" name="Content Placeholder 6"/>
          <p:cNvSpPr>
            <a:spLocks noGrp="1"/>
          </p:cNvSpPr>
          <p:nvPr>
            <p:ph sz="half" idx="1"/>
          </p:nvPr>
        </p:nvSpPr>
        <p:spPr>
          <a:xfrm>
            <a:off x="660472" y="948940"/>
            <a:ext cx="4663440" cy="5387123"/>
          </a:xfrm>
        </p:spPr>
        <p:txBody>
          <a:bodyPr>
            <a:normAutofit fontScale="55000" lnSpcReduction="20000"/>
          </a:bodyPr>
          <a:lstStyle/>
          <a:p>
            <a:pPr>
              <a:lnSpc>
                <a:spcPct val="105000"/>
              </a:lnSpc>
              <a:spcBef>
                <a:spcPts val="0"/>
              </a:spcBef>
            </a:pPr>
            <a:r>
              <a:rPr lang="en-NZ" dirty="0"/>
              <a:t>lavaan 0.6-4 ended normally after 46 iterations</a:t>
            </a:r>
          </a:p>
          <a:p>
            <a:pPr>
              <a:lnSpc>
                <a:spcPct val="105000"/>
              </a:lnSpc>
              <a:spcBef>
                <a:spcPts val="0"/>
              </a:spcBef>
            </a:pPr>
            <a:r>
              <a:rPr lang="en-NZ" dirty="0" smtClean="0"/>
              <a:t>  </a:t>
            </a:r>
            <a:r>
              <a:rPr lang="en-NZ" dirty="0"/>
              <a:t>Optimization method                           NLMINB</a:t>
            </a:r>
          </a:p>
          <a:p>
            <a:pPr>
              <a:lnSpc>
                <a:spcPct val="105000"/>
              </a:lnSpc>
              <a:spcBef>
                <a:spcPts val="0"/>
              </a:spcBef>
            </a:pPr>
            <a:r>
              <a:rPr lang="en-NZ" dirty="0"/>
              <a:t>  Number of free parameters                        440</a:t>
            </a:r>
          </a:p>
          <a:p>
            <a:pPr>
              <a:lnSpc>
                <a:spcPct val="105000"/>
              </a:lnSpc>
              <a:spcBef>
                <a:spcPts val="0"/>
              </a:spcBef>
            </a:pPr>
            <a:r>
              <a:rPr lang="en-NZ" dirty="0" smtClean="0"/>
              <a:t>  </a:t>
            </a:r>
            <a:r>
              <a:rPr lang="en-NZ" dirty="0"/>
              <a:t>Number of observations per group         </a:t>
            </a:r>
          </a:p>
          <a:p>
            <a:pPr>
              <a:lnSpc>
                <a:spcPct val="105000"/>
              </a:lnSpc>
              <a:spcBef>
                <a:spcPts val="0"/>
              </a:spcBef>
            </a:pPr>
            <a:r>
              <a:rPr lang="en-NZ" dirty="0"/>
              <a:t>  1                                                312</a:t>
            </a:r>
          </a:p>
          <a:p>
            <a:pPr>
              <a:lnSpc>
                <a:spcPct val="105000"/>
              </a:lnSpc>
              <a:spcBef>
                <a:spcPts val="0"/>
              </a:spcBef>
            </a:pPr>
            <a:r>
              <a:rPr lang="en-NZ" dirty="0"/>
              <a:t>  2                                                702</a:t>
            </a:r>
          </a:p>
          <a:p>
            <a:pPr>
              <a:lnSpc>
                <a:spcPct val="105000"/>
              </a:lnSpc>
              <a:spcBef>
                <a:spcPts val="0"/>
              </a:spcBef>
            </a:pPr>
            <a:endParaRPr lang="en-NZ" dirty="0"/>
          </a:p>
          <a:p>
            <a:pPr>
              <a:lnSpc>
                <a:spcPct val="105000"/>
              </a:lnSpc>
              <a:spcBef>
                <a:spcPts val="0"/>
              </a:spcBef>
            </a:pPr>
            <a:r>
              <a:rPr lang="en-NZ" dirty="0"/>
              <a:t>  Estimator                                       DWLS      </a:t>
            </a:r>
            <a:r>
              <a:rPr lang="en-NZ" dirty="0" smtClean="0"/>
              <a:t>	Robust</a:t>
            </a:r>
            <a:endParaRPr lang="en-NZ" dirty="0"/>
          </a:p>
          <a:p>
            <a:pPr>
              <a:lnSpc>
                <a:spcPct val="105000"/>
              </a:lnSpc>
              <a:spcBef>
                <a:spcPts val="0"/>
              </a:spcBef>
            </a:pPr>
            <a:r>
              <a:rPr lang="en-NZ" dirty="0"/>
              <a:t>  Model Fit Test Statistic                    2887.101    2972.551</a:t>
            </a:r>
          </a:p>
          <a:p>
            <a:pPr>
              <a:lnSpc>
                <a:spcPct val="105000"/>
              </a:lnSpc>
              <a:spcBef>
                <a:spcPts val="0"/>
              </a:spcBef>
            </a:pPr>
            <a:r>
              <a:rPr lang="en-NZ" dirty="0"/>
              <a:t>  Degrees of freedom                               872         872</a:t>
            </a:r>
          </a:p>
          <a:p>
            <a:pPr>
              <a:lnSpc>
                <a:spcPct val="105000"/>
              </a:lnSpc>
              <a:spcBef>
                <a:spcPts val="0"/>
              </a:spcBef>
            </a:pPr>
            <a:r>
              <a:rPr lang="en-NZ" dirty="0"/>
              <a:t>  P-value (Chi-square)                           0.000      </a:t>
            </a:r>
            <a:r>
              <a:rPr lang="en-NZ" dirty="0" smtClean="0"/>
              <a:t>	 </a:t>
            </a:r>
            <a:r>
              <a:rPr lang="en-NZ" dirty="0"/>
              <a:t>0.000</a:t>
            </a:r>
          </a:p>
          <a:p>
            <a:pPr>
              <a:lnSpc>
                <a:spcPct val="105000"/>
              </a:lnSpc>
              <a:spcBef>
                <a:spcPts val="0"/>
              </a:spcBef>
            </a:pPr>
            <a:r>
              <a:rPr lang="en-NZ" dirty="0"/>
              <a:t>  Scaling correction factor                                  </a:t>
            </a:r>
            <a:r>
              <a:rPr lang="en-NZ" dirty="0" smtClean="0"/>
              <a:t>	1.139</a:t>
            </a:r>
            <a:endParaRPr lang="en-NZ" dirty="0"/>
          </a:p>
          <a:p>
            <a:pPr>
              <a:lnSpc>
                <a:spcPct val="105000"/>
              </a:lnSpc>
              <a:spcBef>
                <a:spcPts val="0"/>
              </a:spcBef>
            </a:pPr>
            <a:r>
              <a:rPr lang="en-NZ" dirty="0"/>
              <a:t>  Shift parameter for each group:</a:t>
            </a:r>
          </a:p>
          <a:p>
            <a:pPr>
              <a:lnSpc>
                <a:spcPct val="105000"/>
              </a:lnSpc>
              <a:spcBef>
                <a:spcPts val="0"/>
              </a:spcBef>
            </a:pPr>
            <a:r>
              <a:rPr lang="en-NZ" dirty="0"/>
              <a:t>    1                                                      134.944</a:t>
            </a:r>
          </a:p>
          <a:p>
            <a:pPr>
              <a:lnSpc>
                <a:spcPct val="105000"/>
              </a:lnSpc>
              <a:spcBef>
                <a:spcPts val="0"/>
              </a:spcBef>
            </a:pPr>
            <a:r>
              <a:rPr lang="en-NZ" dirty="0"/>
              <a:t>    2                                                      303.623</a:t>
            </a:r>
          </a:p>
          <a:p>
            <a:pPr>
              <a:lnSpc>
                <a:spcPct val="105000"/>
              </a:lnSpc>
              <a:spcBef>
                <a:spcPts val="0"/>
              </a:spcBef>
            </a:pPr>
            <a:r>
              <a:rPr lang="en-NZ" dirty="0"/>
              <a:t>    for simple second-order correction (Mplus variant)</a:t>
            </a:r>
          </a:p>
          <a:p>
            <a:pPr>
              <a:lnSpc>
                <a:spcPct val="105000"/>
              </a:lnSpc>
              <a:spcBef>
                <a:spcPts val="0"/>
              </a:spcBef>
            </a:pPr>
            <a:r>
              <a:rPr lang="en-NZ" dirty="0" smtClean="0"/>
              <a:t>Chi-square </a:t>
            </a:r>
            <a:r>
              <a:rPr lang="en-NZ" dirty="0"/>
              <a:t>for each group:</a:t>
            </a:r>
          </a:p>
          <a:p>
            <a:pPr>
              <a:lnSpc>
                <a:spcPct val="105000"/>
              </a:lnSpc>
              <a:spcBef>
                <a:spcPts val="0"/>
              </a:spcBef>
            </a:pPr>
            <a:endParaRPr lang="en-NZ" dirty="0"/>
          </a:p>
          <a:p>
            <a:pPr>
              <a:lnSpc>
                <a:spcPct val="105000"/>
              </a:lnSpc>
              <a:spcBef>
                <a:spcPts val="0"/>
              </a:spcBef>
            </a:pPr>
            <a:r>
              <a:rPr lang="en-NZ" dirty="0"/>
              <a:t>  1                                           </a:t>
            </a:r>
            <a:r>
              <a:rPr lang="en-NZ" dirty="0" smtClean="0"/>
              <a:t>	1061.460    </a:t>
            </a:r>
            <a:r>
              <a:rPr lang="en-NZ" dirty="0"/>
              <a:t>1066.578</a:t>
            </a:r>
          </a:p>
          <a:p>
            <a:pPr>
              <a:lnSpc>
                <a:spcPct val="105000"/>
              </a:lnSpc>
              <a:spcBef>
                <a:spcPts val="0"/>
              </a:spcBef>
            </a:pPr>
            <a:r>
              <a:rPr lang="en-NZ" dirty="0"/>
              <a:t>  2                                           </a:t>
            </a:r>
            <a:r>
              <a:rPr lang="en-NZ" dirty="0" smtClean="0"/>
              <a:t>	1825.641    </a:t>
            </a:r>
            <a:r>
              <a:rPr lang="en-NZ" dirty="0"/>
              <a:t>1905.973</a:t>
            </a:r>
          </a:p>
          <a:p>
            <a:pPr>
              <a:lnSpc>
                <a:spcPct val="105000"/>
              </a:lnSpc>
              <a:spcBef>
                <a:spcPts val="0"/>
              </a:spcBef>
            </a:pPr>
            <a:endParaRPr lang="en-NZ" dirty="0"/>
          </a:p>
          <a:p>
            <a:pPr>
              <a:lnSpc>
                <a:spcPct val="105000"/>
              </a:lnSpc>
              <a:spcBef>
                <a:spcPts val="0"/>
              </a:spcBef>
            </a:pPr>
            <a:r>
              <a:rPr lang="en-NZ" dirty="0"/>
              <a:t>Model test baseline model:</a:t>
            </a:r>
          </a:p>
          <a:p>
            <a:pPr>
              <a:lnSpc>
                <a:spcPct val="105000"/>
              </a:lnSpc>
              <a:spcBef>
                <a:spcPts val="0"/>
              </a:spcBef>
            </a:pPr>
            <a:endParaRPr lang="en-NZ" dirty="0"/>
          </a:p>
          <a:p>
            <a:pPr>
              <a:lnSpc>
                <a:spcPct val="105000"/>
              </a:lnSpc>
              <a:spcBef>
                <a:spcPts val="0"/>
              </a:spcBef>
            </a:pPr>
            <a:r>
              <a:rPr lang="en-NZ" dirty="0"/>
              <a:t>  Minimum Function Test Statistic        </a:t>
            </a:r>
            <a:r>
              <a:rPr lang="en-NZ" dirty="0" smtClean="0"/>
              <a:t> </a:t>
            </a:r>
            <a:r>
              <a:rPr lang="en-NZ" dirty="0"/>
              <a:t>97933.191   28822.990</a:t>
            </a:r>
          </a:p>
          <a:p>
            <a:pPr>
              <a:lnSpc>
                <a:spcPct val="105000"/>
              </a:lnSpc>
              <a:spcBef>
                <a:spcPts val="0"/>
              </a:spcBef>
            </a:pPr>
            <a:r>
              <a:rPr lang="en-NZ" dirty="0"/>
              <a:t>  Degrees of freedom                               992         992</a:t>
            </a:r>
          </a:p>
          <a:p>
            <a:pPr>
              <a:lnSpc>
                <a:spcPct val="105000"/>
              </a:lnSpc>
              <a:spcBef>
                <a:spcPts val="0"/>
              </a:spcBef>
            </a:pPr>
            <a:r>
              <a:rPr lang="en-NZ" dirty="0"/>
              <a:t>  P-value                                        </a:t>
            </a:r>
            <a:r>
              <a:rPr lang="en-NZ" dirty="0" smtClean="0"/>
              <a:t>             </a:t>
            </a:r>
            <a:r>
              <a:rPr lang="en-NZ" dirty="0"/>
              <a:t>0.000       0.000</a:t>
            </a:r>
          </a:p>
          <a:p>
            <a:pPr>
              <a:lnSpc>
                <a:spcPct val="105000"/>
              </a:lnSpc>
              <a:spcBef>
                <a:spcPts val="0"/>
              </a:spcBef>
            </a:pPr>
            <a:endParaRPr lang="en-NZ" dirty="0"/>
          </a:p>
        </p:txBody>
      </p:sp>
      <p:sp>
        <p:nvSpPr>
          <p:cNvPr id="9" name="Content Placeholder 8"/>
          <p:cNvSpPr>
            <a:spLocks noGrp="1"/>
          </p:cNvSpPr>
          <p:nvPr>
            <p:ph sz="half" idx="2"/>
          </p:nvPr>
        </p:nvSpPr>
        <p:spPr>
          <a:xfrm>
            <a:off x="5995146" y="948941"/>
            <a:ext cx="4663440" cy="4316988"/>
          </a:xfrm>
        </p:spPr>
        <p:txBody>
          <a:bodyPr>
            <a:normAutofit fontScale="55000" lnSpcReduction="20000"/>
          </a:bodyPr>
          <a:lstStyle/>
          <a:p>
            <a:pPr>
              <a:lnSpc>
                <a:spcPct val="105000"/>
              </a:lnSpc>
              <a:spcBef>
                <a:spcPts val="0"/>
              </a:spcBef>
            </a:pPr>
            <a:r>
              <a:rPr lang="en-NZ" dirty="0"/>
              <a:t>User model versus baseline model:</a:t>
            </a:r>
          </a:p>
          <a:p>
            <a:pPr>
              <a:lnSpc>
                <a:spcPct val="105000"/>
              </a:lnSpc>
              <a:spcBef>
                <a:spcPts val="0"/>
              </a:spcBef>
            </a:pPr>
            <a:endParaRPr lang="en-NZ" dirty="0"/>
          </a:p>
          <a:p>
            <a:pPr>
              <a:lnSpc>
                <a:spcPct val="105000"/>
              </a:lnSpc>
              <a:spcBef>
                <a:spcPts val="0"/>
              </a:spcBef>
            </a:pPr>
            <a:r>
              <a:rPr lang="en-NZ" dirty="0"/>
              <a:t>  Comparative Fit Index (CFI)                   </a:t>
            </a:r>
            <a:r>
              <a:rPr lang="en-NZ" dirty="0" smtClean="0"/>
              <a:t>	 </a:t>
            </a:r>
            <a:r>
              <a:rPr lang="en-NZ" dirty="0"/>
              <a:t>0.979       0.925</a:t>
            </a:r>
          </a:p>
          <a:p>
            <a:pPr>
              <a:lnSpc>
                <a:spcPct val="105000"/>
              </a:lnSpc>
              <a:spcBef>
                <a:spcPts val="0"/>
              </a:spcBef>
            </a:pPr>
            <a:r>
              <a:rPr lang="en-NZ" dirty="0"/>
              <a:t>  Tucker-Lewis Index (TLI)                      </a:t>
            </a:r>
            <a:r>
              <a:rPr lang="en-NZ" dirty="0" smtClean="0"/>
              <a:t>   	 0.976       </a:t>
            </a:r>
            <a:r>
              <a:rPr lang="en-NZ" dirty="0"/>
              <a:t>0.914</a:t>
            </a:r>
          </a:p>
          <a:p>
            <a:pPr>
              <a:lnSpc>
                <a:spcPct val="105000"/>
              </a:lnSpc>
              <a:spcBef>
                <a:spcPts val="0"/>
              </a:spcBef>
            </a:pPr>
            <a:endParaRPr lang="en-NZ" dirty="0"/>
          </a:p>
          <a:p>
            <a:pPr>
              <a:lnSpc>
                <a:spcPct val="105000"/>
              </a:lnSpc>
              <a:spcBef>
                <a:spcPts val="0"/>
              </a:spcBef>
            </a:pPr>
            <a:r>
              <a:rPr lang="en-NZ" dirty="0"/>
              <a:t>  Robust Comparative Fit Index (CFI)                   </a:t>
            </a:r>
            <a:r>
              <a:rPr lang="en-NZ" dirty="0" smtClean="0"/>
              <a:t>       </a:t>
            </a:r>
            <a:r>
              <a:rPr lang="en-NZ" dirty="0"/>
              <a:t>NA</a:t>
            </a:r>
          </a:p>
          <a:p>
            <a:pPr>
              <a:lnSpc>
                <a:spcPct val="105000"/>
              </a:lnSpc>
              <a:spcBef>
                <a:spcPts val="0"/>
              </a:spcBef>
            </a:pPr>
            <a:r>
              <a:rPr lang="en-NZ" dirty="0"/>
              <a:t>  Robust Tucker-Lewis Index (TLI)                               NA</a:t>
            </a:r>
          </a:p>
          <a:p>
            <a:pPr>
              <a:lnSpc>
                <a:spcPct val="105000"/>
              </a:lnSpc>
              <a:spcBef>
                <a:spcPts val="0"/>
              </a:spcBef>
            </a:pPr>
            <a:endParaRPr lang="en-NZ" dirty="0"/>
          </a:p>
          <a:p>
            <a:pPr>
              <a:lnSpc>
                <a:spcPct val="105000"/>
              </a:lnSpc>
              <a:spcBef>
                <a:spcPts val="0"/>
              </a:spcBef>
            </a:pPr>
            <a:r>
              <a:rPr lang="en-NZ" dirty="0"/>
              <a:t>Root Mean Square Error of Approximation:</a:t>
            </a:r>
          </a:p>
          <a:p>
            <a:pPr>
              <a:lnSpc>
                <a:spcPct val="105000"/>
              </a:lnSpc>
              <a:spcBef>
                <a:spcPts val="0"/>
              </a:spcBef>
            </a:pPr>
            <a:endParaRPr lang="en-NZ" dirty="0"/>
          </a:p>
          <a:p>
            <a:pPr>
              <a:lnSpc>
                <a:spcPct val="105000"/>
              </a:lnSpc>
              <a:spcBef>
                <a:spcPts val="0"/>
              </a:spcBef>
            </a:pPr>
            <a:r>
              <a:rPr lang="en-NZ" dirty="0"/>
              <a:t>  RMSEA                                         </a:t>
            </a:r>
            <a:r>
              <a:rPr lang="en-NZ" dirty="0" smtClean="0"/>
              <a:t>	 </a:t>
            </a:r>
            <a:r>
              <a:rPr lang="en-NZ" dirty="0"/>
              <a:t>0.068       0.069</a:t>
            </a:r>
          </a:p>
          <a:p>
            <a:pPr>
              <a:lnSpc>
                <a:spcPct val="105000"/>
              </a:lnSpc>
              <a:spcBef>
                <a:spcPts val="0"/>
              </a:spcBef>
            </a:pPr>
            <a:r>
              <a:rPr lang="en-NZ" dirty="0"/>
              <a:t>  90 Percent Confidence Interval          </a:t>
            </a:r>
            <a:r>
              <a:rPr lang="en-NZ" dirty="0" smtClean="0"/>
              <a:t>      </a:t>
            </a:r>
            <a:r>
              <a:rPr lang="en-NZ" dirty="0"/>
              <a:t>0.065  0.070       0.066  0.072</a:t>
            </a:r>
          </a:p>
          <a:p>
            <a:pPr>
              <a:lnSpc>
                <a:spcPct val="105000"/>
              </a:lnSpc>
              <a:spcBef>
                <a:spcPts val="0"/>
              </a:spcBef>
            </a:pPr>
            <a:r>
              <a:rPr lang="en-NZ" dirty="0"/>
              <a:t>  P-value RMSEA &lt;= 0.05                         </a:t>
            </a:r>
            <a:r>
              <a:rPr lang="en-NZ" dirty="0" smtClean="0"/>
              <a:t>	0.000       </a:t>
            </a:r>
            <a:r>
              <a:rPr lang="en-NZ" dirty="0"/>
              <a:t>0.000</a:t>
            </a:r>
          </a:p>
          <a:p>
            <a:pPr>
              <a:lnSpc>
                <a:spcPct val="105000"/>
              </a:lnSpc>
              <a:spcBef>
                <a:spcPts val="0"/>
              </a:spcBef>
            </a:pPr>
            <a:endParaRPr lang="en-NZ" dirty="0"/>
          </a:p>
          <a:p>
            <a:pPr>
              <a:lnSpc>
                <a:spcPct val="105000"/>
              </a:lnSpc>
              <a:spcBef>
                <a:spcPts val="0"/>
              </a:spcBef>
            </a:pPr>
            <a:r>
              <a:rPr lang="en-NZ" dirty="0"/>
              <a:t>  Robust RMSEA                                                  </a:t>
            </a:r>
            <a:r>
              <a:rPr lang="en-NZ" dirty="0" smtClean="0"/>
              <a:t>	     NA</a:t>
            </a:r>
            <a:endParaRPr lang="en-NZ" dirty="0"/>
          </a:p>
          <a:p>
            <a:pPr>
              <a:lnSpc>
                <a:spcPct val="105000"/>
              </a:lnSpc>
              <a:spcBef>
                <a:spcPts val="0"/>
              </a:spcBef>
            </a:pPr>
            <a:r>
              <a:rPr lang="en-NZ" dirty="0"/>
              <a:t>  90 Percent Confidence Interval                                NA     </a:t>
            </a:r>
            <a:r>
              <a:rPr lang="en-NZ" dirty="0" err="1"/>
              <a:t>NA</a:t>
            </a:r>
            <a:endParaRPr lang="en-NZ" dirty="0"/>
          </a:p>
          <a:p>
            <a:pPr>
              <a:lnSpc>
                <a:spcPct val="105000"/>
              </a:lnSpc>
              <a:spcBef>
                <a:spcPts val="0"/>
              </a:spcBef>
            </a:pPr>
            <a:endParaRPr lang="en-NZ" dirty="0"/>
          </a:p>
          <a:p>
            <a:pPr>
              <a:lnSpc>
                <a:spcPct val="105000"/>
              </a:lnSpc>
              <a:spcBef>
                <a:spcPts val="0"/>
              </a:spcBef>
            </a:pPr>
            <a:r>
              <a:rPr lang="en-NZ" dirty="0"/>
              <a:t>Standardized Root Mean Square Residual:</a:t>
            </a:r>
          </a:p>
          <a:p>
            <a:pPr>
              <a:lnSpc>
                <a:spcPct val="105000"/>
              </a:lnSpc>
              <a:spcBef>
                <a:spcPts val="0"/>
              </a:spcBef>
            </a:pPr>
            <a:endParaRPr lang="en-NZ" dirty="0"/>
          </a:p>
          <a:p>
            <a:pPr>
              <a:lnSpc>
                <a:spcPct val="105000"/>
              </a:lnSpc>
              <a:spcBef>
                <a:spcPts val="0"/>
              </a:spcBef>
            </a:pPr>
            <a:r>
              <a:rPr lang="en-NZ" dirty="0"/>
              <a:t>  SRMR                                           </a:t>
            </a:r>
            <a:r>
              <a:rPr lang="en-NZ" dirty="0" smtClean="0"/>
              <a:t>	0.062       </a:t>
            </a:r>
            <a:r>
              <a:rPr lang="en-NZ" dirty="0"/>
              <a:t>0.062</a:t>
            </a:r>
          </a:p>
          <a:p>
            <a:endParaRPr lang="en-NZ" dirty="0"/>
          </a:p>
        </p:txBody>
      </p:sp>
      <p:sp>
        <p:nvSpPr>
          <p:cNvPr id="10" name="TextBox 9"/>
          <p:cNvSpPr txBox="1"/>
          <p:nvPr/>
        </p:nvSpPr>
        <p:spPr>
          <a:xfrm>
            <a:off x="6149947" y="4825026"/>
            <a:ext cx="5818173" cy="646331"/>
          </a:xfrm>
          <a:prstGeom prst="rect">
            <a:avLst/>
          </a:prstGeom>
          <a:noFill/>
        </p:spPr>
        <p:txBody>
          <a:bodyPr wrap="square" rtlCol="0">
            <a:spAutoFit/>
          </a:bodyPr>
          <a:lstStyle/>
          <a:p>
            <a:r>
              <a:rPr lang="en-US" i="1" dirty="0" smtClean="0"/>
              <a:t>Is it good enough??? </a:t>
            </a:r>
          </a:p>
          <a:p>
            <a:r>
              <a:rPr lang="en-US" i="1" dirty="0" smtClean="0"/>
              <a:t>Do you want to make some changes?</a:t>
            </a:r>
            <a:endParaRPr lang="en-NZ" i="1" dirty="0"/>
          </a:p>
        </p:txBody>
      </p:sp>
    </p:spTree>
    <p:extLst>
      <p:ext uri="{BB962C8B-B14F-4D97-AF65-F5344CB8AC3E}">
        <p14:creationId xmlns:p14="http://schemas.microsoft.com/office/powerpoint/2010/main" val="2390895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0"/>
            <a:ext cx="10772775" cy="1658198"/>
          </a:xfrm>
        </p:spPr>
        <p:txBody>
          <a:bodyPr/>
          <a:lstStyle/>
          <a:p>
            <a:r>
              <a:rPr lang="en-US" dirty="0" smtClean="0"/>
              <a:t>Trimming a model</a:t>
            </a:r>
            <a:endParaRPr lang="en-NZ" dirty="0"/>
          </a:p>
        </p:txBody>
      </p:sp>
      <p:sp>
        <p:nvSpPr>
          <p:cNvPr id="3" name="Content Placeholder 2"/>
          <p:cNvSpPr>
            <a:spLocks noGrp="1"/>
          </p:cNvSpPr>
          <p:nvPr>
            <p:ph sz="half" idx="1"/>
          </p:nvPr>
        </p:nvSpPr>
        <p:spPr/>
        <p:txBody>
          <a:bodyPr/>
          <a:lstStyle/>
          <a:p>
            <a:r>
              <a:rPr lang="en-US" dirty="0" smtClean="0"/>
              <a:t>Deletions</a:t>
            </a:r>
          </a:p>
          <a:p>
            <a:pPr lvl="1"/>
            <a:r>
              <a:rPr lang="en-US" dirty="0" smtClean="0"/>
              <a:t>Items with not stat sig loadings</a:t>
            </a:r>
          </a:p>
          <a:p>
            <a:pPr lvl="1"/>
            <a:r>
              <a:rPr lang="en-US" dirty="0" err="1" smtClean="0"/>
              <a:t>Covariances</a:t>
            </a:r>
            <a:r>
              <a:rPr lang="en-US" dirty="0" smtClean="0"/>
              <a:t> that are not stat sig</a:t>
            </a:r>
          </a:p>
          <a:p>
            <a:pPr lvl="1"/>
            <a:endParaRPr lang="en-US" dirty="0"/>
          </a:p>
          <a:p>
            <a:r>
              <a:rPr lang="en-US" dirty="0" smtClean="0"/>
              <a:t>BUT most important</a:t>
            </a:r>
          </a:p>
          <a:p>
            <a:pPr lvl="1"/>
            <a:r>
              <a:rPr lang="en-US" dirty="0" smtClean="0"/>
              <a:t>Check for change of meaning by deletions</a:t>
            </a:r>
          </a:p>
          <a:p>
            <a:pPr lvl="1"/>
            <a:r>
              <a:rPr lang="en-US" dirty="0" smtClean="0"/>
              <a:t>Check that result is theoretically interpretable</a:t>
            </a:r>
            <a:endParaRPr lang="en-NZ" dirty="0"/>
          </a:p>
        </p:txBody>
      </p:sp>
      <p:sp>
        <p:nvSpPr>
          <p:cNvPr id="4" name="Content Placeholder 3"/>
          <p:cNvSpPr>
            <a:spLocks noGrp="1"/>
          </p:cNvSpPr>
          <p:nvPr>
            <p:ph sz="half" idx="2"/>
          </p:nvPr>
        </p:nvSpPr>
        <p:spPr/>
        <p:txBody>
          <a:bodyPr/>
          <a:lstStyle/>
          <a:p>
            <a:r>
              <a:rPr lang="en-US" dirty="0" smtClean="0"/>
              <a:t>Modification indices</a:t>
            </a:r>
          </a:p>
          <a:p>
            <a:pPr lvl="1"/>
            <a:r>
              <a:rPr lang="en-US" dirty="0" err="1"/>
              <a:t>modind_scoawlsconfig</a:t>
            </a:r>
            <a:r>
              <a:rPr lang="en-US" dirty="0"/>
              <a:t> &lt;- </a:t>
            </a:r>
            <a:r>
              <a:rPr lang="en-US" dirty="0" err="1"/>
              <a:t>modindices</a:t>
            </a:r>
            <a:r>
              <a:rPr lang="en-US" dirty="0"/>
              <a:t>(</a:t>
            </a:r>
            <a:r>
              <a:rPr lang="en-US" dirty="0" err="1"/>
              <a:t>SCoAwls_configfit</a:t>
            </a:r>
            <a:r>
              <a:rPr lang="en-US" dirty="0"/>
              <a:t>, sort. = TRUE)</a:t>
            </a:r>
          </a:p>
          <a:p>
            <a:pPr lvl="1"/>
            <a:r>
              <a:rPr lang="en-US" dirty="0" err="1"/>
              <a:t>modind_scoawlsconfig</a:t>
            </a:r>
            <a:r>
              <a:rPr lang="en-US" dirty="0"/>
              <a:t> [</a:t>
            </a:r>
            <a:r>
              <a:rPr lang="en-US" dirty="0" err="1"/>
              <a:t>modind_scoawlsconfig$mi</a:t>
            </a:r>
            <a:r>
              <a:rPr lang="en-US" dirty="0"/>
              <a:t> &gt; 20.00 , ]</a:t>
            </a:r>
            <a:endParaRPr lang="en-NZ" dirty="0"/>
          </a:p>
        </p:txBody>
      </p:sp>
    </p:spTree>
    <p:extLst>
      <p:ext uri="{BB962C8B-B14F-4D97-AF65-F5344CB8AC3E}">
        <p14:creationId xmlns:p14="http://schemas.microsoft.com/office/powerpoint/2010/main" val="4090885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3744843" cy="957033"/>
          </a:xfrm>
        </p:spPr>
        <p:txBody>
          <a:bodyPr>
            <a:normAutofit fontScale="90000"/>
          </a:bodyPr>
          <a:lstStyle/>
          <a:p>
            <a:r>
              <a:rPr lang="en-US" dirty="0" smtClean="0"/>
              <a:t>SCoA BZ-NZ MI results</a:t>
            </a:r>
            <a:endParaRPr lang="en-NZ" dirty="0"/>
          </a:p>
        </p:txBody>
      </p:sp>
      <p:graphicFrame>
        <p:nvGraphicFramePr>
          <p:cNvPr id="8" name="Object 7"/>
          <p:cNvGraphicFramePr>
            <a:graphicFrameLocks noChangeAspect="1"/>
          </p:cNvGraphicFramePr>
          <p:nvPr>
            <p:extLst>
              <p:ext uri="{D42A27DB-BD31-4B8C-83A1-F6EECF244321}">
                <p14:modId xmlns:p14="http://schemas.microsoft.com/office/powerpoint/2010/main" val="1543277304"/>
              </p:ext>
            </p:extLst>
          </p:nvPr>
        </p:nvGraphicFramePr>
        <p:xfrm>
          <a:off x="4567398" y="177646"/>
          <a:ext cx="7324725" cy="6486525"/>
        </p:xfrm>
        <a:graphic>
          <a:graphicData uri="http://schemas.openxmlformats.org/presentationml/2006/ole">
            <mc:AlternateContent xmlns:mc="http://schemas.openxmlformats.org/markup-compatibility/2006">
              <mc:Choice xmlns:v="urn:schemas-microsoft-com:vml" Requires="v">
                <p:oleObj spid="_x0000_s8195" name="Worksheet" r:id="rId3" imgW="7324805" imgH="6486589" progId="Excel.Sheet.12">
                  <p:embed/>
                </p:oleObj>
              </mc:Choice>
              <mc:Fallback>
                <p:oleObj name="Worksheet" r:id="rId3" imgW="7324805" imgH="6486589" progId="Excel.Sheet.12">
                  <p:embed/>
                  <p:pic>
                    <p:nvPicPr>
                      <p:cNvPr id="0" name=""/>
                      <p:cNvPicPr/>
                      <p:nvPr/>
                    </p:nvPicPr>
                    <p:blipFill>
                      <a:blip r:embed="rId4"/>
                      <a:stretch>
                        <a:fillRect/>
                      </a:stretch>
                    </p:blipFill>
                    <p:spPr>
                      <a:xfrm>
                        <a:off x="4567398" y="177646"/>
                        <a:ext cx="7324725" cy="6486525"/>
                      </a:xfrm>
                      <a:prstGeom prst="rect">
                        <a:avLst/>
                      </a:prstGeom>
                    </p:spPr>
                  </p:pic>
                </p:oleObj>
              </mc:Fallback>
            </mc:AlternateContent>
          </a:graphicData>
        </a:graphic>
      </p:graphicFrame>
      <p:sp>
        <p:nvSpPr>
          <p:cNvPr id="9" name="TextBox 8"/>
          <p:cNvSpPr txBox="1"/>
          <p:nvPr/>
        </p:nvSpPr>
        <p:spPr>
          <a:xfrm>
            <a:off x="582627" y="1788340"/>
            <a:ext cx="3665692" cy="1631216"/>
          </a:xfrm>
          <a:prstGeom prst="rect">
            <a:avLst/>
          </a:prstGeom>
          <a:noFill/>
        </p:spPr>
        <p:txBody>
          <a:bodyPr wrap="square" rtlCol="0">
            <a:spAutoFit/>
          </a:bodyPr>
          <a:lstStyle/>
          <a:p>
            <a:r>
              <a:rPr lang="en-US" sz="2000" i="1" dirty="0" smtClean="0"/>
              <a:t>Which change is most likely to improve fit the most? </a:t>
            </a:r>
          </a:p>
          <a:p>
            <a:r>
              <a:rPr lang="en-US" sz="2000" i="1" dirty="0" smtClean="0"/>
              <a:t>How could you repair it?</a:t>
            </a:r>
          </a:p>
          <a:p>
            <a:endParaRPr lang="en-US" sz="2000" i="1" dirty="0"/>
          </a:p>
          <a:p>
            <a:r>
              <a:rPr lang="en-US" sz="2000" i="1" dirty="0" smtClean="0"/>
              <a:t>Let’s play</a:t>
            </a:r>
            <a:endParaRPr lang="en-NZ" sz="2000" i="1" dirty="0"/>
          </a:p>
        </p:txBody>
      </p:sp>
    </p:spTree>
    <p:extLst>
      <p:ext uri="{BB962C8B-B14F-4D97-AF65-F5344CB8AC3E}">
        <p14:creationId xmlns:p14="http://schemas.microsoft.com/office/powerpoint/2010/main" val="4138912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1658198"/>
          </a:xfrm>
        </p:spPr>
        <p:txBody>
          <a:bodyPr/>
          <a:lstStyle/>
          <a:p>
            <a:r>
              <a:rPr lang="en-US" dirty="0" smtClean="0"/>
              <a:t>Tasks </a:t>
            </a:r>
            <a:endParaRPr lang="en-NZ" dirty="0"/>
          </a:p>
        </p:txBody>
      </p:sp>
      <p:sp>
        <p:nvSpPr>
          <p:cNvPr id="3" name="Content Placeholder 2"/>
          <p:cNvSpPr>
            <a:spLocks noGrp="1"/>
          </p:cNvSpPr>
          <p:nvPr>
            <p:ph idx="1"/>
          </p:nvPr>
        </p:nvSpPr>
        <p:spPr>
          <a:xfrm>
            <a:off x="657606" y="1210568"/>
            <a:ext cx="10753725" cy="3766185"/>
          </a:xfrm>
        </p:spPr>
        <p:txBody>
          <a:bodyPr/>
          <a:lstStyle/>
          <a:p>
            <a:r>
              <a:rPr lang="en-US" dirty="0" smtClean="0"/>
              <a:t>Fix first MI problem in model</a:t>
            </a:r>
          </a:p>
          <a:p>
            <a:r>
              <a:rPr lang="en-US" dirty="0" smtClean="0"/>
              <a:t>Re-run invariance</a:t>
            </a:r>
          </a:p>
          <a:p>
            <a:pPr lvl="1"/>
            <a:r>
              <a:rPr lang="en-US" dirty="0" smtClean="0"/>
              <a:t>Is fit improved? Is metric achieved?</a:t>
            </a:r>
          </a:p>
          <a:p>
            <a:pPr lvl="1"/>
            <a:r>
              <a:rPr lang="en-US" dirty="0" smtClean="0"/>
              <a:t>What other MI could you change to achieve invariance?</a:t>
            </a:r>
          </a:p>
          <a:p>
            <a:pPr lvl="1"/>
            <a:r>
              <a:rPr lang="en-US" dirty="0" smtClean="0"/>
              <a:t>What will it mean if invariance cannot be achieved?</a:t>
            </a:r>
          </a:p>
          <a:p>
            <a:r>
              <a:rPr lang="en-US" dirty="0" smtClean="0"/>
              <a:t>Open NZSCOAVI</a:t>
            </a:r>
          </a:p>
          <a:p>
            <a:pPr lvl="1"/>
            <a:r>
              <a:rPr lang="en-US" dirty="0" smtClean="0"/>
              <a:t>Create and run invariance test for either YEAR or SEX</a:t>
            </a:r>
          </a:p>
          <a:p>
            <a:pPr lvl="1"/>
            <a:r>
              <a:rPr lang="en-US" smtClean="0"/>
              <a:t>Evaluate results</a:t>
            </a:r>
            <a:endParaRPr lang="en-NZ" dirty="0"/>
          </a:p>
        </p:txBody>
      </p:sp>
    </p:spTree>
    <p:extLst>
      <p:ext uri="{BB962C8B-B14F-4D97-AF65-F5344CB8AC3E}">
        <p14:creationId xmlns:p14="http://schemas.microsoft.com/office/powerpoint/2010/main" val="63851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Cross-Validation with a New Sample</a:t>
            </a:r>
            <a:endParaRPr lang="en-NZ" dirty="0"/>
          </a:p>
        </p:txBody>
      </p:sp>
      <p:sp>
        <p:nvSpPr>
          <p:cNvPr id="3" name="Content Placeholder 2"/>
          <p:cNvSpPr>
            <a:spLocks noGrp="1"/>
          </p:cNvSpPr>
          <p:nvPr>
            <p:ph idx="1"/>
          </p:nvPr>
        </p:nvSpPr>
        <p:spPr/>
        <p:txBody>
          <a:bodyPr>
            <a:normAutofit/>
          </a:bodyPr>
          <a:lstStyle/>
          <a:p>
            <a:r>
              <a:rPr lang="en-NZ" dirty="0" smtClean="0"/>
              <a:t>Multi-Group Confirmatory Factor Analysis</a:t>
            </a:r>
          </a:p>
          <a:p>
            <a:pPr lvl="1"/>
            <a:r>
              <a:rPr lang="en-NZ" dirty="0" smtClean="0"/>
              <a:t>If we have robust evidence that the model works with our own data, we should find that it also fits a new sample drawn from the same population</a:t>
            </a:r>
          </a:p>
          <a:p>
            <a:pPr lvl="1"/>
            <a:r>
              <a:rPr lang="en-NZ" dirty="0" smtClean="0"/>
              <a:t>If it does not, then the model was created taking advantage of chance artefacts within the initial sample and the model is less valid than we want</a:t>
            </a:r>
          </a:p>
          <a:p>
            <a:pPr lvl="1"/>
            <a:r>
              <a:rPr lang="en-NZ" dirty="0" smtClean="0"/>
              <a:t>If it does, then the samples are from the same population and do not react differently to the items</a:t>
            </a:r>
          </a:p>
          <a:p>
            <a:pPr lvl="1"/>
            <a:r>
              <a:rPr lang="en-NZ" dirty="0" smtClean="0"/>
              <a:t>However, equivalent models does not mean equivalent means for the group—it means their behaviour is </a:t>
            </a:r>
            <a:r>
              <a:rPr lang="en-NZ" dirty="0" err="1" smtClean="0"/>
              <a:t>modeled</a:t>
            </a:r>
            <a:r>
              <a:rPr lang="en-NZ" dirty="0" smtClean="0"/>
              <a:t> in the same way not the absolute value of their responses</a:t>
            </a:r>
            <a:endParaRPr lang="en-NZ" dirty="0"/>
          </a:p>
        </p:txBody>
      </p:sp>
    </p:spTree>
    <p:extLst>
      <p:ext uri="{BB962C8B-B14F-4D97-AF65-F5344CB8AC3E}">
        <p14:creationId xmlns:p14="http://schemas.microsoft.com/office/powerpoint/2010/main" val="579938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MGCFA in SEM</a:t>
            </a:r>
            <a:endParaRPr lang="en-NZ" dirty="0"/>
          </a:p>
        </p:txBody>
      </p:sp>
      <p:sp>
        <p:nvSpPr>
          <p:cNvPr id="3" name="Content Placeholder 2"/>
          <p:cNvSpPr>
            <a:spLocks noGrp="1"/>
          </p:cNvSpPr>
          <p:nvPr>
            <p:ph idx="1"/>
          </p:nvPr>
        </p:nvSpPr>
        <p:spPr/>
        <p:txBody>
          <a:bodyPr>
            <a:normAutofit/>
          </a:bodyPr>
          <a:lstStyle/>
          <a:p>
            <a:r>
              <a:rPr lang="en-NZ" dirty="0" smtClean="0"/>
              <a:t>It is possible that a measurement model will be invariant across groups of interest, but is NOT invariant in structural relations</a:t>
            </a:r>
          </a:p>
          <a:p>
            <a:pPr lvl="1"/>
            <a:r>
              <a:rPr lang="en-NZ" dirty="0" smtClean="0"/>
              <a:t>This does not mean that the model is inapplicable</a:t>
            </a:r>
          </a:p>
          <a:p>
            <a:pPr lvl="1"/>
            <a:r>
              <a:rPr lang="en-NZ" dirty="0" smtClean="0"/>
              <a:t>If theory and empirical research can explain the different relations in the SEM, then the model is detecting real world differences</a:t>
            </a:r>
          </a:p>
          <a:p>
            <a:pPr lvl="1"/>
            <a:r>
              <a:rPr lang="en-NZ" dirty="0" smtClean="0"/>
              <a:t>Hence, invariance might NOT be expected in how a construct relates to another measure</a:t>
            </a:r>
            <a:endParaRPr lang="en-NZ" dirty="0"/>
          </a:p>
        </p:txBody>
      </p:sp>
    </p:spTree>
    <p:extLst>
      <p:ext uri="{BB962C8B-B14F-4D97-AF65-F5344CB8AC3E}">
        <p14:creationId xmlns:p14="http://schemas.microsoft.com/office/powerpoint/2010/main" val="67708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My Documents\Conceptions of STUDENTS\art work Assessment Student\2006 ITC Poster\ITC poster ethni only lo.jpg"/>
          <p:cNvPicPr>
            <a:picLocks noChangeAspect="1" noChangeArrowheads="1"/>
          </p:cNvPicPr>
          <p:nvPr/>
        </p:nvPicPr>
        <p:blipFill>
          <a:blip r:embed="rId3" cstate="print"/>
          <a:srcRect l="34894"/>
          <a:stretch>
            <a:fillRect/>
          </a:stretch>
        </p:blipFill>
        <p:spPr bwMode="auto">
          <a:xfrm>
            <a:off x="1881158" y="285728"/>
            <a:ext cx="5178286" cy="2928958"/>
          </a:xfrm>
          <a:prstGeom prst="rect">
            <a:avLst/>
          </a:prstGeom>
          <a:noFill/>
        </p:spPr>
      </p:pic>
      <p:pic>
        <p:nvPicPr>
          <p:cNvPr id="52227" name="Picture 3"/>
          <p:cNvPicPr>
            <a:picLocks noChangeAspect="1" noChangeArrowheads="1"/>
          </p:cNvPicPr>
          <p:nvPr/>
        </p:nvPicPr>
        <p:blipFill>
          <a:blip r:embed="rId4" cstate="print"/>
          <a:srcRect/>
          <a:stretch>
            <a:fillRect/>
          </a:stretch>
        </p:blipFill>
        <p:spPr bwMode="auto">
          <a:xfrm>
            <a:off x="1809720" y="3857628"/>
            <a:ext cx="7858180" cy="2928958"/>
          </a:xfrm>
          <a:prstGeom prst="rect">
            <a:avLst/>
          </a:prstGeom>
          <a:noFill/>
          <a:ln w="9525">
            <a:noFill/>
            <a:miter lim="800000"/>
            <a:headEnd/>
            <a:tailEnd/>
          </a:ln>
        </p:spPr>
      </p:pic>
      <p:sp>
        <p:nvSpPr>
          <p:cNvPr id="6" name="TextBox 5"/>
          <p:cNvSpPr txBox="1"/>
          <p:nvPr/>
        </p:nvSpPr>
        <p:spPr>
          <a:xfrm>
            <a:off x="1881158" y="3357562"/>
            <a:ext cx="5072098" cy="369332"/>
          </a:xfrm>
          <a:prstGeom prst="rect">
            <a:avLst/>
          </a:prstGeom>
          <a:noFill/>
        </p:spPr>
        <p:txBody>
          <a:bodyPr wrap="square" rtlCol="0">
            <a:spAutoFit/>
          </a:bodyPr>
          <a:lstStyle/>
          <a:p>
            <a:r>
              <a:rPr lang="en-NZ" dirty="0"/>
              <a:t>Excluding Māori group; SEM is equivalent</a:t>
            </a:r>
          </a:p>
        </p:txBody>
      </p:sp>
      <p:sp>
        <p:nvSpPr>
          <p:cNvPr id="7" name="TextBox 6"/>
          <p:cNvSpPr txBox="1"/>
          <p:nvPr/>
        </p:nvSpPr>
        <p:spPr>
          <a:xfrm>
            <a:off x="7310446" y="285729"/>
            <a:ext cx="2928958" cy="1754326"/>
          </a:xfrm>
          <a:prstGeom prst="rect">
            <a:avLst/>
          </a:prstGeom>
          <a:noFill/>
        </p:spPr>
        <p:txBody>
          <a:bodyPr wrap="square" rtlCol="0">
            <a:spAutoFit/>
          </a:bodyPr>
          <a:lstStyle/>
          <a:p>
            <a:r>
              <a:rPr lang="en-NZ" b="1" dirty="0"/>
              <a:t>Meaningful non-invariance</a:t>
            </a:r>
          </a:p>
          <a:p>
            <a:r>
              <a:rPr lang="en-NZ" dirty="0"/>
              <a:t>Māori students experience secondary schooling and assessment quite differently to non- Māori students. </a:t>
            </a:r>
            <a:br>
              <a:rPr lang="en-NZ" dirty="0"/>
            </a:br>
            <a:r>
              <a:rPr lang="en-NZ" dirty="0"/>
              <a:t>Culture Counts!</a:t>
            </a:r>
          </a:p>
        </p:txBody>
      </p:sp>
      <p:sp>
        <p:nvSpPr>
          <p:cNvPr id="8" name="TextBox 7"/>
          <p:cNvSpPr txBox="1"/>
          <p:nvPr/>
        </p:nvSpPr>
        <p:spPr>
          <a:xfrm>
            <a:off x="7167570" y="2786058"/>
            <a:ext cx="3748586" cy="923330"/>
          </a:xfrm>
          <a:prstGeom prst="rect">
            <a:avLst/>
          </a:prstGeom>
          <a:noFill/>
        </p:spPr>
        <p:txBody>
          <a:bodyPr wrap="square" rtlCol="0">
            <a:spAutoFit/>
          </a:bodyPr>
          <a:lstStyle/>
          <a:p>
            <a:r>
              <a:rPr lang="en-NZ" b="1" dirty="0"/>
              <a:t>NB</a:t>
            </a:r>
            <a:r>
              <a:rPr lang="en-NZ" dirty="0"/>
              <a:t>. </a:t>
            </a:r>
            <a:r>
              <a:rPr lang="el-GR" dirty="0"/>
              <a:t>Δ</a:t>
            </a:r>
            <a:r>
              <a:rPr lang="en-NZ" dirty="0"/>
              <a:t>CFI says equivalent, but </a:t>
            </a:r>
            <a:r>
              <a:rPr lang="el-GR" dirty="0"/>
              <a:t>Δχ</a:t>
            </a:r>
            <a:r>
              <a:rPr lang="en-US" baseline="30000" dirty="0"/>
              <a:t>2</a:t>
            </a:r>
            <a:r>
              <a:rPr lang="en-US" dirty="0"/>
              <a:t> says reject. Interesting issues to be resolved in the field</a:t>
            </a:r>
            <a:endParaRPr lang="en-NZ" dirty="0"/>
          </a:p>
        </p:txBody>
      </p:sp>
    </p:spTree>
    <p:extLst>
      <p:ext uri="{BB962C8B-B14F-4D97-AF65-F5344CB8AC3E}">
        <p14:creationId xmlns:p14="http://schemas.microsoft.com/office/powerpoint/2010/main" val="193450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Testing for Invariance</a:t>
            </a:r>
            <a:endParaRPr lang="en-NZ" dirty="0"/>
          </a:p>
        </p:txBody>
      </p:sp>
      <p:sp>
        <p:nvSpPr>
          <p:cNvPr id="3" name="Content Placeholder 2"/>
          <p:cNvSpPr>
            <a:spLocks noGrp="1"/>
          </p:cNvSpPr>
          <p:nvPr>
            <p:ph idx="1"/>
          </p:nvPr>
        </p:nvSpPr>
        <p:spPr/>
        <p:txBody>
          <a:bodyPr>
            <a:normAutofit/>
          </a:bodyPr>
          <a:lstStyle/>
          <a:p>
            <a:r>
              <a:rPr lang="en-NZ" dirty="0" smtClean="0"/>
              <a:t>Every CFA produces a set of fit indices; if certain indices change within chance when the equivalence constraint is imposed on the model then that aspect of responding is invariant </a:t>
            </a:r>
          </a:p>
          <a:p>
            <a:pPr lvl="1"/>
            <a:r>
              <a:rPr lang="en-NZ" dirty="0" smtClean="0"/>
              <a:t>Change in comparative fit index: </a:t>
            </a:r>
            <a:r>
              <a:rPr lang="el-GR" dirty="0"/>
              <a:t>Δ</a:t>
            </a:r>
            <a:r>
              <a:rPr lang="en-NZ" dirty="0"/>
              <a:t>CFI </a:t>
            </a:r>
            <a:r>
              <a:rPr lang="en-NZ" dirty="0" smtClean="0"/>
              <a:t>&lt;.01  indicates equivalence</a:t>
            </a:r>
          </a:p>
          <a:p>
            <a:r>
              <a:rPr lang="en-NZ" dirty="0" smtClean="0"/>
              <a:t>Equivalence is needed for</a:t>
            </a:r>
          </a:p>
          <a:p>
            <a:pPr lvl="1"/>
            <a:r>
              <a:rPr lang="en-NZ" dirty="0" err="1" smtClean="0"/>
              <a:t>Configural</a:t>
            </a:r>
            <a:r>
              <a:rPr lang="en-NZ" dirty="0" smtClean="0"/>
              <a:t> (all paths identical)</a:t>
            </a:r>
          </a:p>
          <a:p>
            <a:pPr lvl="1"/>
            <a:r>
              <a:rPr lang="en-NZ" dirty="0" smtClean="0"/>
              <a:t>Metric (all regression weights similar)</a:t>
            </a:r>
          </a:p>
          <a:p>
            <a:pPr lvl="1"/>
            <a:r>
              <a:rPr lang="en-NZ" dirty="0" smtClean="0"/>
              <a:t>Scalar (all intercepts similar)</a:t>
            </a:r>
          </a:p>
          <a:p>
            <a:pPr lvl="1"/>
            <a:r>
              <a:rPr lang="en-NZ" dirty="0" smtClean="0"/>
              <a:t>Each tested sequentially</a:t>
            </a:r>
            <a:endParaRPr lang="en-NZ" dirty="0"/>
          </a:p>
        </p:txBody>
      </p:sp>
    </p:spTree>
    <p:extLst>
      <p:ext uri="{BB962C8B-B14F-4D97-AF65-F5344CB8AC3E}">
        <p14:creationId xmlns:p14="http://schemas.microsoft.com/office/powerpoint/2010/main" val="1785829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MGCFA</a:t>
            </a:r>
            <a:endParaRPr lang="en-NZ" dirty="0"/>
          </a:p>
        </p:txBody>
      </p:sp>
      <p:sp>
        <p:nvSpPr>
          <p:cNvPr id="3" name="Content Placeholder 2"/>
          <p:cNvSpPr>
            <a:spLocks noGrp="1"/>
          </p:cNvSpPr>
          <p:nvPr>
            <p:ph idx="1"/>
          </p:nvPr>
        </p:nvSpPr>
        <p:spPr/>
        <p:txBody>
          <a:bodyPr>
            <a:normAutofit/>
          </a:bodyPr>
          <a:lstStyle/>
          <a:p>
            <a:r>
              <a:rPr lang="en-NZ" dirty="0" smtClean="0"/>
              <a:t>Systematic, sequential comparisons [if 1 is not true, then do not proceed to 2, etc.]</a:t>
            </a:r>
          </a:p>
          <a:p>
            <a:pPr marL="822960" lvl="1" indent="-457200">
              <a:buFont typeface="+mj-lt"/>
              <a:buAutoNum type="arabicPeriod"/>
            </a:pPr>
            <a:r>
              <a:rPr lang="en-NZ" dirty="0" smtClean="0"/>
              <a:t>Is the unconstrained model admissible for both </a:t>
            </a:r>
            <a:r>
              <a:rPr lang="en-NZ" dirty="0" err="1" smtClean="0"/>
              <a:t>groups</a:t>
            </a:r>
            <a:r>
              <a:rPr lang="en-NZ" dirty="0" err="1" smtClean="0">
                <a:sym typeface="Wingdings" pitchFamily="2" charset="2"/>
              </a:rPr>
              <a:t>configural</a:t>
            </a:r>
            <a:r>
              <a:rPr lang="en-NZ" dirty="0" smtClean="0">
                <a:sym typeface="Wingdings" pitchFamily="2" charset="2"/>
              </a:rPr>
              <a:t> invariance</a:t>
            </a:r>
          </a:p>
          <a:p>
            <a:pPr marL="822960" lvl="1" indent="-457200">
              <a:buFont typeface="+mj-lt"/>
              <a:buAutoNum type="arabicPeriod"/>
            </a:pPr>
            <a:r>
              <a:rPr lang="en-NZ" dirty="0" smtClean="0">
                <a:sym typeface="Wingdings" pitchFamily="2" charset="2"/>
              </a:rPr>
              <a:t>Are the regression weights equivalent for both </a:t>
            </a:r>
            <a:r>
              <a:rPr lang="en-NZ" dirty="0" err="1" smtClean="0">
                <a:sym typeface="Wingdings" pitchFamily="2" charset="2"/>
              </a:rPr>
              <a:t>groupsmetric</a:t>
            </a:r>
            <a:r>
              <a:rPr lang="en-NZ" dirty="0" smtClean="0">
                <a:sym typeface="Wingdings" pitchFamily="2" charset="2"/>
              </a:rPr>
              <a:t> invariance</a:t>
            </a:r>
          </a:p>
          <a:p>
            <a:pPr marL="822960" lvl="1" indent="-457200">
              <a:buFont typeface="+mj-lt"/>
              <a:buAutoNum type="arabicPeriod"/>
            </a:pPr>
            <a:r>
              <a:rPr lang="en-NZ" dirty="0" smtClean="0">
                <a:sym typeface="Wingdings" pitchFamily="2" charset="2"/>
              </a:rPr>
              <a:t>Are the factor intercepts equivalent for both </a:t>
            </a:r>
            <a:r>
              <a:rPr lang="en-NZ" dirty="0" err="1" smtClean="0">
                <a:sym typeface="Wingdings" pitchFamily="2" charset="2"/>
              </a:rPr>
              <a:t>groupsscalar</a:t>
            </a:r>
            <a:r>
              <a:rPr lang="en-NZ" dirty="0" smtClean="0">
                <a:sym typeface="Wingdings" pitchFamily="2" charset="2"/>
              </a:rPr>
              <a:t> invariance</a:t>
            </a:r>
          </a:p>
          <a:p>
            <a:pPr marL="822960" lvl="1" indent="-457200">
              <a:buFont typeface="+mj-lt"/>
              <a:buAutoNum type="arabicPeriod"/>
            </a:pPr>
            <a:r>
              <a:rPr lang="en-NZ" dirty="0" smtClean="0">
                <a:sym typeface="Wingdings" pitchFamily="2" charset="2"/>
              </a:rPr>
              <a:t>Are the residuals equivalent for both </a:t>
            </a:r>
            <a:r>
              <a:rPr lang="en-NZ" dirty="0" err="1" smtClean="0">
                <a:sym typeface="Wingdings" pitchFamily="2" charset="2"/>
              </a:rPr>
              <a:t>groupsstrict</a:t>
            </a:r>
            <a:r>
              <a:rPr lang="en-NZ" dirty="0" smtClean="0">
                <a:sym typeface="Wingdings" pitchFamily="2" charset="2"/>
              </a:rPr>
              <a:t> invariance</a:t>
            </a:r>
          </a:p>
          <a:p>
            <a:pPr marL="457200" indent="-457200"/>
            <a:r>
              <a:rPr lang="en-NZ" dirty="0" smtClean="0">
                <a:sym typeface="Wingdings" pitchFamily="2" charset="2"/>
              </a:rPr>
              <a:t>Only conditions 1 to 3 must be true to claim that the model elicits the same behaviour</a:t>
            </a:r>
          </a:p>
        </p:txBody>
      </p:sp>
    </p:spTree>
    <p:extLst>
      <p:ext uri="{BB962C8B-B14F-4D97-AF65-F5344CB8AC3E}">
        <p14:creationId xmlns:p14="http://schemas.microsoft.com/office/powerpoint/2010/main" val="188929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Determining Invariance</a:t>
            </a:r>
            <a:endParaRPr lang="en-NZ" dirty="0"/>
          </a:p>
        </p:txBody>
      </p:sp>
      <p:sp>
        <p:nvSpPr>
          <p:cNvPr id="3" name="Content Placeholder 2"/>
          <p:cNvSpPr>
            <a:spLocks noGrp="1"/>
          </p:cNvSpPr>
          <p:nvPr>
            <p:ph idx="1"/>
          </p:nvPr>
        </p:nvSpPr>
        <p:spPr>
          <a:xfrm>
            <a:off x="784927" y="2057400"/>
            <a:ext cx="10026032" cy="4539952"/>
          </a:xfrm>
        </p:spPr>
        <p:txBody>
          <a:bodyPr>
            <a:normAutofit/>
          </a:bodyPr>
          <a:lstStyle/>
          <a:p>
            <a:r>
              <a:rPr lang="en-NZ" dirty="0" smtClean="0"/>
              <a:t>Configural invariance: RMSEA ≤.08</a:t>
            </a:r>
          </a:p>
          <a:p>
            <a:r>
              <a:rPr lang="en-NZ" dirty="0" smtClean="0"/>
              <a:t>Invariance assumes that parameters will NOT be identical, but will differ by no more than chance</a:t>
            </a:r>
          </a:p>
          <a:p>
            <a:pPr lvl="1"/>
            <a:r>
              <a:rPr lang="en-NZ" dirty="0" smtClean="0"/>
              <a:t>Two statistics</a:t>
            </a:r>
          </a:p>
          <a:p>
            <a:pPr lvl="2"/>
            <a:r>
              <a:rPr lang="en-NZ" dirty="0" smtClean="0"/>
              <a:t>Is the change in chi-square (Δ</a:t>
            </a:r>
            <a:r>
              <a:rPr lang="el-GR" dirty="0" smtClean="0"/>
              <a:t>χ</a:t>
            </a:r>
            <a:r>
              <a:rPr lang="en-US" baseline="30000" dirty="0" smtClean="0"/>
              <a:t>2</a:t>
            </a:r>
            <a:r>
              <a:rPr lang="en-US" dirty="0" smtClean="0"/>
              <a:t>), given the change in degrees of freedom (</a:t>
            </a:r>
            <a:r>
              <a:rPr lang="en-NZ" dirty="0" err="1" smtClean="0"/>
              <a:t>Δ</a:t>
            </a:r>
            <a:r>
              <a:rPr lang="en-NZ" i="1" dirty="0" err="1" smtClean="0"/>
              <a:t>df</a:t>
            </a:r>
            <a:r>
              <a:rPr lang="en-US" i="1" dirty="0" smtClean="0"/>
              <a:t> </a:t>
            </a:r>
            <a:r>
              <a:rPr lang="en-US" dirty="0" smtClean="0"/>
              <a:t>), statistically non-significant (p&gt;.05)?</a:t>
            </a:r>
          </a:p>
          <a:p>
            <a:pPr lvl="3"/>
            <a:r>
              <a:rPr lang="en-US" dirty="0" smtClean="0"/>
              <a:t>But remember </a:t>
            </a:r>
            <a:r>
              <a:rPr lang="el-GR" dirty="0" smtClean="0"/>
              <a:t>χ</a:t>
            </a:r>
            <a:r>
              <a:rPr lang="en-US" baseline="30000" dirty="0" smtClean="0"/>
              <a:t>2</a:t>
            </a:r>
            <a:r>
              <a:rPr lang="en-US" dirty="0" smtClean="0"/>
              <a:t> is very sensitive and may give false negative</a:t>
            </a:r>
          </a:p>
          <a:p>
            <a:pPr lvl="2"/>
            <a:r>
              <a:rPr lang="en-US" dirty="0" smtClean="0"/>
              <a:t>Is the change in the comparative fit index (</a:t>
            </a:r>
            <a:r>
              <a:rPr lang="el-GR" dirty="0" smtClean="0"/>
              <a:t>Δ</a:t>
            </a:r>
            <a:r>
              <a:rPr lang="en-US" dirty="0" smtClean="0"/>
              <a:t>CFI) very small (i.e., &lt;.01)?</a:t>
            </a:r>
          </a:p>
          <a:p>
            <a:pPr lvl="1"/>
            <a:r>
              <a:rPr lang="en-US" dirty="0" smtClean="0"/>
              <a:t>This test is applied progressively</a:t>
            </a:r>
          </a:p>
          <a:p>
            <a:pPr lvl="2"/>
            <a:r>
              <a:rPr lang="en-US" dirty="0" smtClean="0"/>
              <a:t>Model 2 is compared to the unconstrained model</a:t>
            </a:r>
          </a:p>
          <a:p>
            <a:pPr lvl="2"/>
            <a:r>
              <a:rPr lang="en-US" dirty="0" smtClean="0"/>
              <a:t>Model 3 is compared to Model 2</a:t>
            </a:r>
          </a:p>
          <a:p>
            <a:pPr lvl="2"/>
            <a:r>
              <a:rPr lang="en-US" dirty="0" smtClean="0"/>
              <a:t>Model 4 is compared to Model 3</a:t>
            </a:r>
            <a:endParaRPr lang="en-NZ" dirty="0"/>
          </a:p>
        </p:txBody>
      </p:sp>
    </p:spTree>
    <p:extLst>
      <p:ext uri="{BB962C8B-B14F-4D97-AF65-F5344CB8AC3E}">
        <p14:creationId xmlns:p14="http://schemas.microsoft.com/office/powerpoint/2010/main" val="305843047"/>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630</TotalTime>
  <Words>3065</Words>
  <Application>Microsoft Office PowerPoint</Application>
  <PresentationFormat>Widescreen</PresentationFormat>
  <Paragraphs>393</Paragraphs>
  <Slides>38</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8" baseType="lpstr">
      <vt:lpstr>Arial</vt:lpstr>
      <vt:lpstr>Calibri</vt:lpstr>
      <vt:lpstr>Calibri Light</vt:lpstr>
      <vt:lpstr>Segoe UI</vt:lpstr>
      <vt:lpstr>Times New Roman</vt:lpstr>
      <vt:lpstr>Wingdings</vt:lpstr>
      <vt:lpstr>Wingdings 2</vt:lpstr>
      <vt:lpstr>Metropolitan</vt:lpstr>
      <vt:lpstr>Document</vt:lpstr>
      <vt:lpstr>Microsoft Excel Worksheet</vt:lpstr>
      <vt:lpstr>Nested Invariance Testing</vt:lpstr>
      <vt:lpstr>Research methods migrate</vt:lpstr>
      <vt:lpstr>Adapted for context</vt:lpstr>
      <vt:lpstr>Cross-Validation with a New Sample</vt:lpstr>
      <vt:lpstr>MGCFA in SEM</vt:lpstr>
      <vt:lpstr>PowerPoint Presentation</vt:lpstr>
      <vt:lpstr>Testing for Invariance</vt:lpstr>
      <vt:lpstr>MGCFA</vt:lpstr>
      <vt:lpstr>Determining Invariance</vt:lpstr>
      <vt:lpstr>Invariance testing protocol</vt:lpstr>
      <vt:lpstr>SCoA Checklist invariance test set up: Amos</vt:lpstr>
      <vt:lpstr>PowerPoint Presentation</vt:lpstr>
      <vt:lpstr>True Confirmatory Study</vt:lpstr>
      <vt:lpstr>Invariance setup Amos</vt:lpstr>
      <vt:lpstr>MGCFA in SEM</vt:lpstr>
      <vt:lpstr>PowerPoint Presentation</vt:lpstr>
      <vt:lpstr>Study 1</vt:lpstr>
      <vt:lpstr>TCoF inventory</vt:lpstr>
      <vt:lpstr>Models for each sample developed independently &amp; together</vt:lpstr>
      <vt:lpstr>Do they fit the other group?</vt:lpstr>
      <vt:lpstr>How are they different?</vt:lpstr>
      <vt:lpstr>Benefit of MGCFA</vt:lpstr>
      <vt:lpstr>Study 2: PISA Reading 2009 Booklet 11</vt:lpstr>
      <vt:lpstr>Advances in MGCFA</vt:lpstr>
      <vt:lpstr>dMACS: unidimensional</vt:lpstr>
      <vt:lpstr>PowerPoint Presentation</vt:lpstr>
      <vt:lpstr>Hence</vt:lpstr>
      <vt:lpstr>MGCFA invariance testing SCoA Brazil-NZ</vt:lpstr>
      <vt:lpstr>Syntax: Invariance testing—configural &amp; metric in lavaan</vt:lpstr>
      <vt:lpstr>Configural Results </vt:lpstr>
      <vt:lpstr>Metric invariance result</vt:lpstr>
      <vt:lpstr>Metric non-equivalence Loading results</vt:lpstr>
      <vt:lpstr>Metric loading results—unconstrained </vt:lpstr>
      <vt:lpstr>Check difference for stat sig http://vassarstats.net/</vt:lpstr>
      <vt:lpstr>But is the config model good enough?</vt:lpstr>
      <vt:lpstr>Trimming a model</vt:lpstr>
      <vt:lpstr>SCoA BZ-NZ MI results</vt:lpstr>
      <vt:lpstr>Tasks </vt:lpstr>
    </vt:vector>
  </TitlesOfParts>
  <Company>The University of Auckland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Nested Invariance Testing</dc:title>
  <dc:creator>Gavin Brown</dc:creator>
  <cp:lastModifiedBy>Gavin Brown</cp:lastModifiedBy>
  <cp:revision>23</cp:revision>
  <dcterms:created xsi:type="dcterms:W3CDTF">2019-07-14T21:55:11Z</dcterms:created>
  <dcterms:modified xsi:type="dcterms:W3CDTF">2019-07-31T06:32:06Z</dcterms:modified>
</cp:coreProperties>
</file>