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5" r:id="rId3"/>
    <p:sldId id="258" r:id="rId4"/>
    <p:sldId id="257" r:id="rId5"/>
    <p:sldId id="259" r:id="rId6"/>
    <p:sldId id="260" r:id="rId7"/>
    <p:sldId id="287" r:id="rId8"/>
    <p:sldId id="288" r:id="rId9"/>
    <p:sldId id="262" r:id="rId10"/>
    <p:sldId id="263" r:id="rId11"/>
    <p:sldId id="264" r:id="rId12"/>
    <p:sldId id="285" r:id="rId13"/>
    <p:sldId id="261" r:id="rId14"/>
    <p:sldId id="266" r:id="rId15"/>
    <p:sldId id="292" r:id="rId16"/>
    <p:sldId id="291" r:id="rId17"/>
    <p:sldId id="289" r:id="rId18"/>
    <p:sldId id="290" r:id="rId19"/>
    <p:sldId id="272" r:id="rId20"/>
    <p:sldId id="273" r:id="rId21"/>
    <p:sldId id="274" r:id="rId22"/>
    <p:sldId id="28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3" r:id="rId33"/>
    <p:sldId id="295" r:id="rId34"/>
    <p:sldId id="296" r:id="rId35"/>
    <p:sldId id="299" r:id="rId36"/>
    <p:sldId id="294" r:id="rId37"/>
    <p:sldId id="298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26E399-4E59-4E71-AB36-32E8F4127A15}">
          <p14:sldIdLst>
            <p14:sldId id="256"/>
            <p14:sldId id="265"/>
            <p14:sldId id="258"/>
            <p14:sldId id="257"/>
            <p14:sldId id="259"/>
            <p14:sldId id="260"/>
            <p14:sldId id="287"/>
            <p14:sldId id="288"/>
            <p14:sldId id="262"/>
            <p14:sldId id="263"/>
            <p14:sldId id="264"/>
            <p14:sldId id="285"/>
            <p14:sldId id="261"/>
            <p14:sldId id="266"/>
            <p14:sldId id="292"/>
            <p14:sldId id="291"/>
            <p14:sldId id="289"/>
            <p14:sldId id="290"/>
            <p14:sldId id="272"/>
            <p14:sldId id="273"/>
            <p14:sldId id="274"/>
            <p14:sldId id="286"/>
          </p14:sldIdLst>
        </p14:section>
        <p14:section name="Untitled Section" id="{53A2E15B-CFDD-4CD5-BD3C-FB92CC600A0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93"/>
            <p14:sldId id="295"/>
            <p14:sldId id="296"/>
            <p14:sldId id="299"/>
            <p14:sldId id="294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64796-ACBB-475E-8D72-7EE94686D03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4CC3-C940-46C5-81DA-240C4406A5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45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4641FF-16FF-492E-B9AA-879B67491F38}" type="slidenum">
              <a:rPr lang="en-AU" smtClean="0">
                <a:latin typeface="Verdana" charset="0"/>
              </a:rPr>
              <a:pPr eaLnBrk="1" hangingPunct="1"/>
              <a:t>25</a:t>
            </a:fld>
            <a:endParaRPr lang="en-AU" smtClean="0">
              <a:latin typeface="Verdana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834" y="4560570"/>
            <a:ext cx="5853532" cy="4320540"/>
          </a:xfrm>
          <a:noFill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7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32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8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032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21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356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645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5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183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695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907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93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92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7608/k6.auckland.4557322.v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jamovi.org/downloa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4400" dirty="0"/>
              <a:t>Scale Analysis: </a:t>
            </a:r>
            <a:r>
              <a:rPr lang="en-NZ" sz="4400" dirty="0" smtClean="0"/>
              <a:t>Unidimensional reliability</a:t>
            </a:r>
            <a:endParaRPr lang="en-NZ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HSE Psychometric School August 2019</a:t>
            </a:r>
          </a:p>
          <a:p>
            <a:r>
              <a:rPr lang="en-US" dirty="0"/>
              <a:t>Prof. dr. Gavin T. L. Brown</a:t>
            </a:r>
          </a:p>
          <a:p>
            <a:r>
              <a:rPr lang="en-US" dirty="0"/>
              <a:t>University of Auckland</a:t>
            </a:r>
          </a:p>
          <a:p>
            <a:r>
              <a:rPr lang="en-US"/>
              <a:t>Umeå </a:t>
            </a:r>
            <a:r>
              <a:rPr lang="en-US" smtClean="0"/>
              <a:t>University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84520"/>
            <a:ext cx="10972800" cy="887188"/>
          </a:xfrm>
        </p:spPr>
        <p:txBody>
          <a:bodyPr/>
          <a:lstStyle/>
          <a:p>
            <a:r>
              <a:rPr lang="en-NZ" dirty="0" err="1" smtClean="0"/>
              <a:t>TiaPlus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171708"/>
            <a:ext cx="10998894" cy="5531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6118" y="2987899"/>
            <a:ext cx="240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31 test items</a:t>
            </a:r>
          </a:p>
          <a:p>
            <a:r>
              <a:rPr lang="en-NZ" b="1" dirty="0" smtClean="0"/>
              <a:t>Note</a:t>
            </a:r>
            <a:r>
              <a:rPr lang="en-NZ" dirty="0" smtClean="0"/>
              <a:t>. </a:t>
            </a:r>
          </a:p>
          <a:p>
            <a:r>
              <a:rPr lang="en-NZ" dirty="0" smtClean="0"/>
              <a:t>GLB is higher than alpha and Lambda2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97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SCoA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Tiaplus</a:t>
            </a:r>
            <a:r>
              <a:rPr lang="en-NZ" dirty="0" smtClean="0"/>
              <a:t> reliability</a:t>
            </a:r>
          </a:p>
          <a:p>
            <a:r>
              <a:rPr lang="en-NZ" dirty="0" smtClean="0"/>
              <a:t>Demo with </a:t>
            </a:r>
            <a:br>
              <a:rPr lang="en-NZ" dirty="0" smtClean="0"/>
            </a:br>
            <a:r>
              <a:rPr lang="en-NZ" dirty="0" smtClean="0"/>
              <a:t>NZCOA 8 factors</a:t>
            </a:r>
          </a:p>
          <a:p>
            <a:pPr lvl="1"/>
            <a:r>
              <a:rPr lang="en-NZ" dirty="0" smtClean="0"/>
              <a:t>NB. Not all scales </a:t>
            </a:r>
            <a:br>
              <a:rPr lang="en-NZ" dirty="0" smtClean="0"/>
            </a:br>
            <a:r>
              <a:rPr lang="en-NZ" dirty="0" smtClean="0"/>
              <a:t>provide glb</a:t>
            </a:r>
          </a:p>
          <a:p>
            <a:pPr lvl="1"/>
            <a:r>
              <a:rPr lang="en-NZ" dirty="0" smtClean="0"/>
              <a:t>But </a:t>
            </a:r>
            <a:r>
              <a:rPr lang="en-NZ" dirty="0" err="1" smtClean="0"/>
              <a:t>glb≥alpha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217" b="7129"/>
          <a:stretch/>
        </p:blipFill>
        <p:spPr>
          <a:xfrm>
            <a:off x="4003331" y="193183"/>
            <a:ext cx="8188669" cy="66197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331" y="5872766"/>
            <a:ext cx="8188669" cy="6954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27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6573"/>
          </a:xfrm>
        </p:spPr>
        <p:txBody>
          <a:bodyPr/>
          <a:lstStyle/>
          <a:p>
            <a:r>
              <a:rPr lang="en-US" dirty="0" smtClean="0"/>
              <a:t>McDonald’s omega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06106"/>
            <a:ext cx="10753725" cy="5227607"/>
          </a:xfrm>
        </p:spPr>
        <p:txBody>
          <a:bodyPr>
            <a:normAutofit/>
          </a:bodyPr>
          <a:lstStyle/>
          <a:p>
            <a:r>
              <a:rPr lang="en-US" dirty="0" smtClean="0"/>
              <a:t>Congeneric model assumptions</a:t>
            </a:r>
          </a:p>
          <a:p>
            <a:pPr lvl="1"/>
            <a:r>
              <a:rPr lang="en-US" dirty="0"/>
              <a:t>Means and variances of the true scores and the error variances </a:t>
            </a:r>
            <a:r>
              <a:rPr lang="en-US" dirty="0" smtClean="0"/>
              <a:t>are allowed </a:t>
            </a:r>
            <a:r>
              <a:rPr lang="en-US" dirty="0"/>
              <a:t>to </a:t>
            </a:r>
            <a:r>
              <a:rPr lang="en-US" dirty="0" smtClean="0"/>
              <a:t>vary</a:t>
            </a:r>
          </a:p>
          <a:p>
            <a:pPr lvl="1"/>
            <a:r>
              <a:rPr lang="en-US" dirty="0" smtClean="0"/>
              <a:t>avoids assumptions </a:t>
            </a:r>
            <a:r>
              <a:rPr lang="en-US" dirty="0"/>
              <a:t>about constant means and </a:t>
            </a:r>
            <a:r>
              <a:rPr lang="en-US" dirty="0" smtClean="0"/>
              <a:t>variances</a:t>
            </a:r>
          </a:p>
          <a:p>
            <a:pPr lvl="1"/>
            <a:r>
              <a:rPr lang="en-US" dirty="0"/>
              <a:t>when the assumptions of the essentially tau-equivalent model </a:t>
            </a:r>
            <a:r>
              <a:rPr lang="en-US" dirty="0" smtClean="0"/>
              <a:t>are met</a:t>
            </a:r>
            <a:r>
              <a:rPr lang="en-US" dirty="0"/>
              <a:t>, omega performs at least as well as alpha. </a:t>
            </a:r>
            <a:endParaRPr lang="en-US" dirty="0" smtClean="0"/>
          </a:p>
          <a:p>
            <a:pPr lvl="1"/>
            <a:r>
              <a:rPr lang="en-US" dirty="0" smtClean="0"/>
              <a:t>under </a:t>
            </a:r>
            <a:r>
              <a:rPr lang="en-US" dirty="0"/>
              <a:t>violations of </a:t>
            </a:r>
            <a:r>
              <a:rPr lang="en-US" dirty="0" smtClean="0"/>
              <a:t>tau-equivalence–conditions </a:t>
            </a:r>
            <a:r>
              <a:rPr lang="en-US" dirty="0"/>
              <a:t>likely to be the norm in </a:t>
            </a:r>
            <a:r>
              <a:rPr lang="en-US" dirty="0" smtClean="0"/>
              <a:t>psychology– </a:t>
            </a:r>
            <a:r>
              <a:rPr lang="en-US" dirty="0"/>
              <a:t>omega outperforms </a:t>
            </a:r>
            <a:r>
              <a:rPr lang="en-US" dirty="0" smtClean="0"/>
              <a:t>alpha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/>
              <a:t>associated with inflation and attenuation of internal </a:t>
            </a:r>
            <a:r>
              <a:rPr lang="en-US" dirty="0" smtClean="0"/>
              <a:t>consistency estimation </a:t>
            </a:r>
            <a:r>
              <a:rPr lang="en-US" dirty="0"/>
              <a:t>are far less likely.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omega if item deleted’ in a sample is more likely to reflect the </a:t>
            </a:r>
            <a:r>
              <a:rPr lang="en-US" dirty="0" smtClean="0"/>
              <a:t>true population </a:t>
            </a:r>
            <a:r>
              <a:rPr lang="en-US" dirty="0"/>
              <a:t>estimates of reliability through the removal of a certain scale item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4572" lvl="1" indent="0">
              <a:buNone/>
            </a:pPr>
            <a:r>
              <a:rPr lang="en-US" dirty="0" smtClean="0"/>
              <a:t>Available in R, JAMOVI, JASP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269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72067"/>
          </a:xfrm>
        </p:spPr>
        <p:txBody>
          <a:bodyPr/>
          <a:lstStyle/>
          <a:p>
            <a:r>
              <a:rPr lang="en-NZ" dirty="0" smtClean="0"/>
              <a:t>Conventional thresholds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3743"/>
            <a:ext cx="10972800" cy="49170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sz="3200" dirty="0"/>
              <a:t>Critical values of estimates</a:t>
            </a:r>
          </a:p>
          <a:p>
            <a:pPr lvl="1">
              <a:lnSpc>
                <a:spcPct val="80000"/>
              </a:lnSpc>
            </a:pPr>
            <a:r>
              <a:rPr lang="en-NZ" sz="3000" dirty="0"/>
              <a:t>&gt; .9 </a:t>
            </a:r>
            <a:r>
              <a:rPr lang="en-NZ" sz="3000" dirty="0">
                <a:sym typeface="Wingdings" pitchFamily="2" charset="2"/>
              </a:rPr>
              <a:t></a:t>
            </a:r>
            <a:r>
              <a:rPr lang="en-NZ" sz="3000" dirty="0"/>
              <a:t> use for highest stakes possible </a:t>
            </a:r>
            <a:endParaRPr lang="en-NZ" sz="3000" dirty="0" smtClean="0"/>
          </a:p>
          <a:p>
            <a:pPr lvl="2">
              <a:lnSpc>
                <a:spcPct val="80000"/>
              </a:lnSpc>
            </a:pPr>
            <a:r>
              <a:rPr lang="en-NZ" sz="2800" dirty="0" smtClean="0"/>
              <a:t>(</a:t>
            </a:r>
            <a:r>
              <a:rPr lang="en-NZ" sz="2800" dirty="0"/>
              <a:t>consistency relationship explains 81% or more of variance)…</a:t>
            </a:r>
          </a:p>
          <a:p>
            <a:pPr lvl="2">
              <a:lnSpc>
                <a:spcPct val="80000"/>
              </a:lnSpc>
            </a:pPr>
            <a:r>
              <a:rPr lang="en-NZ" sz="2800" i="1" dirty="0"/>
              <a:t>do you really need both measures /markers since they are identical?</a:t>
            </a:r>
            <a:endParaRPr lang="en-NZ" sz="2800" dirty="0"/>
          </a:p>
          <a:p>
            <a:pPr lvl="1">
              <a:lnSpc>
                <a:spcPct val="80000"/>
              </a:lnSpc>
            </a:pPr>
            <a:r>
              <a:rPr lang="en-NZ" sz="3000" dirty="0"/>
              <a:t>&gt; .8 </a:t>
            </a:r>
            <a:r>
              <a:rPr lang="en-NZ" sz="3000" dirty="0">
                <a:sym typeface="Wingdings" pitchFamily="2" charset="2"/>
              </a:rPr>
              <a:t></a:t>
            </a:r>
            <a:r>
              <a:rPr lang="en-NZ" sz="3000" dirty="0"/>
              <a:t> publish assessment </a:t>
            </a:r>
            <a:endParaRPr lang="en-NZ" sz="3000" dirty="0" smtClean="0"/>
          </a:p>
          <a:p>
            <a:pPr lvl="2">
              <a:lnSpc>
                <a:spcPct val="80000"/>
              </a:lnSpc>
            </a:pPr>
            <a:r>
              <a:rPr lang="en-NZ" sz="2800" dirty="0" smtClean="0"/>
              <a:t>(</a:t>
            </a:r>
            <a:r>
              <a:rPr lang="en-NZ" sz="2800" dirty="0"/>
              <a:t>consistency relationship explains 64% or more of variance)</a:t>
            </a:r>
          </a:p>
          <a:p>
            <a:pPr lvl="1">
              <a:lnSpc>
                <a:spcPct val="80000"/>
              </a:lnSpc>
            </a:pPr>
            <a:r>
              <a:rPr lang="en-NZ" sz="3000" dirty="0"/>
              <a:t>&gt; .7 </a:t>
            </a:r>
            <a:r>
              <a:rPr lang="en-NZ" sz="3000" dirty="0">
                <a:sym typeface="Wingdings" pitchFamily="2" charset="2"/>
              </a:rPr>
              <a:t></a:t>
            </a:r>
            <a:r>
              <a:rPr lang="en-NZ" sz="3000" dirty="0"/>
              <a:t> </a:t>
            </a:r>
            <a:r>
              <a:rPr lang="en-NZ" sz="3000" dirty="0" smtClean="0"/>
              <a:t>classroom </a:t>
            </a:r>
            <a:r>
              <a:rPr lang="en-NZ" sz="3000" dirty="0"/>
              <a:t>teacher use </a:t>
            </a:r>
            <a:r>
              <a:rPr lang="en-NZ" sz="3000" dirty="0" smtClean="0"/>
              <a:t>only; research OK</a:t>
            </a:r>
          </a:p>
          <a:p>
            <a:pPr lvl="2">
              <a:lnSpc>
                <a:spcPct val="80000"/>
              </a:lnSpc>
            </a:pPr>
            <a:r>
              <a:rPr lang="en-NZ" sz="2800" dirty="0" smtClean="0"/>
              <a:t>(</a:t>
            </a:r>
            <a:r>
              <a:rPr lang="en-NZ" sz="2800" dirty="0"/>
              <a:t>consistency relationship explains 49% or more of variance)</a:t>
            </a:r>
          </a:p>
          <a:p>
            <a:pPr lvl="1">
              <a:lnSpc>
                <a:spcPct val="80000"/>
              </a:lnSpc>
            </a:pPr>
            <a:r>
              <a:rPr lang="en-NZ" sz="3000" dirty="0"/>
              <a:t>&lt; .6 </a:t>
            </a:r>
            <a:r>
              <a:rPr lang="en-NZ" sz="3000" dirty="0">
                <a:sym typeface="Wingdings" pitchFamily="2" charset="2"/>
              </a:rPr>
              <a:t></a:t>
            </a:r>
            <a:r>
              <a:rPr lang="en-NZ" sz="3000" dirty="0"/>
              <a:t> random noise </a:t>
            </a:r>
            <a:endParaRPr lang="en-NZ" sz="3000" dirty="0" smtClean="0"/>
          </a:p>
          <a:p>
            <a:pPr lvl="2">
              <a:lnSpc>
                <a:spcPct val="80000"/>
              </a:lnSpc>
            </a:pPr>
            <a:r>
              <a:rPr lang="en-NZ" sz="2800" dirty="0" smtClean="0"/>
              <a:t>(</a:t>
            </a:r>
            <a:r>
              <a:rPr lang="en-NZ" sz="2800" dirty="0"/>
              <a:t>consistency relationship explains less than 36% of variance)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70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43003"/>
          </a:xfrm>
        </p:spPr>
        <p:txBody>
          <a:bodyPr/>
          <a:lstStyle/>
          <a:p>
            <a:r>
              <a:rPr lang="en-NZ" dirty="0" smtClean="0"/>
              <a:t>Ordinal rating scales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7224" y="1528601"/>
            <a:ext cx="10753725" cy="4708297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The transition from each rating option to another is called a threshold</a:t>
            </a:r>
          </a:p>
          <a:p>
            <a:pPr lvl="1"/>
            <a:r>
              <a:rPr lang="en-NZ" sz="2800" dirty="0" smtClean="0"/>
              <a:t>There are #Options-1 thresholds</a:t>
            </a:r>
          </a:p>
          <a:p>
            <a:pPr lvl="1"/>
            <a:r>
              <a:rPr lang="en-NZ" sz="2800" dirty="0" smtClean="0"/>
              <a:t>Thresholds should be ordered (not jumbled) to indicate that with increasing overall endorsement of the item the probability of choosing a higher ordered option increases; that is there is linearity</a:t>
            </a:r>
          </a:p>
          <a:p>
            <a:pPr lvl="1"/>
            <a:r>
              <a:rPr lang="en-NZ" sz="2800" dirty="0" smtClean="0"/>
              <a:t>The probability of choosing an option should be high enough to justify having the option as a rating point</a:t>
            </a:r>
          </a:p>
          <a:p>
            <a:pPr lvl="1"/>
            <a:r>
              <a:rPr lang="en-NZ" sz="2800" dirty="0" smtClean="0"/>
              <a:t>The distance between peaks of threshold options should be reasonably equivalent to claim that the measurement is at least interval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5306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443" y="1473958"/>
            <a:ext cx="5857557" cy="5384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" y="1449591"/>
            <a:ext cx="5884067" cy="54084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953" y="302543"/>
            <a:ext cx="10972800" cy="88718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CE1 Response </a:t>
            </a:r>
            <a:br>
              <a:rPr lang="en-NZ" dirty="0" smtClean="0"/>
            </a:br>
            <a:r>
              <a:rPr lang="en-NZ" dirty="0" smtClean="0"/>
              <a:t>Category Information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6334443" y="1149106"/>
            <a:ext cx="5620997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Threshold curves</a:t>
            </a:r>
          </a:p>
          <a:p>
            <a:r>
              <a:rPr lang="en-NZ" sz="1600" dirty="0" smtClean="0">
                <a:solidFill>
                  <a:schemeClr val="bg1"/>
                </a:solidFill>
              </a:rPr>
              <a:t>Left side= very high probability of being at this threshold for that overall level of agreement</a:t>
            </a:r>
            <a:endParaRPr lang="en-NZ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4275" y="4111572"/>
            <a:ext cx="4776716" cy="1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4275" y="4562475"/>
            <a:ext cx="4776716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4625" y="3914775"/>
            <a:ext cx="119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Desired </a:t>
            </a:r>
            <a:r>
              <a:rPr lang="en-NZ" sz="1600" i="1" dirty="0" smtClean="0">
                <a:solidFill>
                  <a:schemeClr val="bg1"/>
                </a:solidFill>
              </a:rPr>
              <a:t>p</a:t>
            </a:r>
            <a:endParaRPr lang="en-NZ" sz="16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5201" y="4320553"/>
            <a:ext cx="119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Actual </a:t>
            </a:r>
            <a:r>
              <a:rPr lang="en-NZ" sz="1600" i="1" dirty="0" smtClean="0">
                <a:solidFill>
                  <a:schemeClr val="bg1"/>
                </a:solidFill>
              </a:rPr>
              <a:t>p</a:t>
            </a:r>
            <a:endParaRPr lang="en-NZ" sz="1600" i="1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1939919" y="3643285"/>
            <a:ext cx="1339565" cy="498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Left Brace 13"/>
          <p:cNvSpPr/>
          <p:nvPr/>
        </p:nvSpPr>
        <p:spPr>
          <a:xfrm rot="5400000">
            <a:off x="2452926" y="3692653"/>
            <a:ext cx="1339565" cy="49881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Left Brace 14"/>
          <p:cNvSpPr/>
          <p:nvPr/>
        </p:nvSpPr>
        <p:spPr>
          <a:xfrm rot="5400000">
            <a:off x="2837146" y="3729142"/>
            <a:ext cx="1339565" cy="498815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429556" y="1455003"/>
            <a:ext cx="32068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chemeClr val="bg1"/>
                </a:solidFill>
              </a:rPr>
              <a:t>Note</a:t>
            </a:r>
            <a:r>
              <a:rPr lang="en-NZ" sz="1600" dirty="0" smtClean="0">
                <a:solidFill>
                  <a:schemeClr val="bg1"/>
                </a:solidFill>
              </a:rPr>
              <a:t>. Distances of mid-points are nearly equal</a:t>
            </a:r>
            <a:endParaRPr lang="en-N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07688"/>
            <a:ext cx="10972800" cy="88718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Response thresholds of </a:t>
            </a:r>
            <a:r>
              <a:rPr lang="en-NZ" dirty="0" err="1" smtClean="0"/>
              <a:t>polytomous</a:t>
            </a:r>
            <a:r>
              <a:rPr lang="en-NZ" dirty="0" smtClean="0"/>
              <a:t> rating scale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05" t="9715" r="10583" b="7498"/>
          <a:stretch/>
        </p:blipFill>
        <p:spPr>
          <a:xfrm>
            <a:off x="4327301" y="1844824"/>
            <a:ext cx="7396742" cy="5013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033513"/>
            <a:ext cx="34343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dirty="0" smtClean="0">
                <a:latin typeface="Times New Roman" panose="02020603050405020304" pitchFamily="18" charset="0"/>
              </a:rPr>
              <a:t>This plot shows the average across all items</a:t>
            </a:r>
          </a:p>
          <a:p>
            <a:pPr marR="0"/>
            <a:r>
              <a:rPr lang="en-US" dirty="0" smtClean="0">
                <a:latin typeface="Times New Roman" panose="02020603050405020304" pitchFamily="18" charset="0"/>
              </a:rPr>
              <a:t>Andrich’s Rating Scale Model</a:t>
            </a:r>
          </a:p>
          <a:p>
            <a:pPr marR="0"/>
            <a:r>
              <a:rPr lang="en-US" dirty="0" smtClean="0">
                <a:latin typeface="Times New Roman" panose="02020603050405020304" pitchFamily="18" charset="0"/>
              </a:rPr>
              <a:t>Determined in </a:t>
            </a:r>
            <a:r>
              <a:rPr lang="en-US" dirty="0" err="1" smtClean="0">
                <a:latin typeface="Times New Roman" panose="02020603050405020304" pitchFamily="18" charset="0"/>
              </a:rPr>
              <a:t>WinSteps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R="0"/>
            <a:endParaRPr lang="en-US" dirty="0" smtClean="0">
              <a:latin typeface="Times New Roman" panose="02020603050405020304" pitchFamily="18" charset="0"/>
            </a:endParaRPr>
          </a:p>
          <a:p>
            <a:pPr marR="0"/>
            <a:r>
              <a:rPr lang="en-US" sz="1200" dirty="0" smtClean="0">
                <a:latin typeface="Times New Roman" panose="02020603050405020304" pitchFamily="18" charset="0"/>
              </a:rPr>
              <a:t>Deneen</a:t>
            </a:r>
            <a:r>
              <a:rPr lang="en-US" sz="1200" dirty="0">
                <a:latin typeface="Times New Roman" panose="02020603050405020304" pitchFamily="18" charset="0"/>
              </a:rPr>
              <a:t>, C., Brown, G., Bond, T., &amp; Shroff, R. (2013). Understanding outcome-based education changes in teacher education: Evaluation of a new instrument with preliminary findings. </a:t>
            </a:r>
            <a:r>
              <a:rPr lang="en-US" sz="1200" i="1" dirty="0">
                <a:latin typeface="Times New Roman" panose="02020603050405020304" pitchFamily="18" charset="0"/>
              </a:rPr>
              <a:t>Asia-Pacific Journal of Teacher Education 10.1080/1359866x.2013.787392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4427" y="1994876"/>
            <a:ext cx="64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Each line = probability of choosing that rating category relative to overall endorsement of the construct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55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rating scale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800" dirty="0"/>
              <a:t>Most attitude scales have rating options</a:t>
            </a:r>
          </a:p>
          <a:p>
            <a:pPr lvl="1"/>
            <a:r>
              <a:rPr lang="en-NZ" sz="2800" b="1" dirty="0"/>
              <a:t>Likert</a:t>
            </a:r>
            <a:r>
              <a:rPr lang="en-NZ" sz="2800" dirty="0"/>
              <a:t>: Strongly Disagree, Disagree, Neutral, Agree, Strongly </a:t>
            </a:r>
            <a:r>
              <a:rPr lang="en-NZ" sz="2800" dirty="0" smtClean="0"/>
              <a:t>Agree</a:t>
            </a:r>
          </a:p>
          <a:p>
            <a:pPr lvl="2"/>
            <a:r>
              <a:rPr lang="en-US" sz="2400" dirty="0" smtClean="0"/>
              <a:t>Problematic because so little discriminatory power</a:t>
            </a:r>
            <a:endParaRPr lang="en-NZ" sz="2400" dirty="0"/>
          </a:p>
          <a:p>
            <a:pPr lvl="1"/>
            <a:r>
              <a:rPr lang="en-NZ" sz="2800" b="1" dirty="0"/>
              <a:t>Positively Packed</a:t>
            </a:r>
            <a:r>
              <a:rPr lang="en-NZ" sz="2800" dirty="0"/>
              <a:t>: Strongly Disagree, Mostly Disagree, Slightly Agree, Moderately Agree, Mostly Agree, Strongly </a:t>
            </a:r>
            <a:r>
              <a:rPr lang="en-NZ" sz="2800" dirty="0" smtClean="0"/>
              <a:t>Agree</a:t>
            </a:r>
          </a:p>
          <a:p>
            <a:pPr lvl="1"/>
            <a:r>
              <a:rPr lang="en-US" sz="2800" b="1" dirty="0" smtClean="0"/>
              <a:t>Negatively Packed</a:t>
            </a:r>
            <a:r>
              <a:rPr lang="en-US" sz="2800" dirty="0" smtClean="0"/>
              <a:t>: </a:t>
            </a:r>
            <a:r>
              <a:rPr lang="en-NZ" sz="2800" dirty="0"/>
              <a:t>Strongly Disagree, Mostly Disagree, </a:t>
            </a:r>
            <a:r>
              <a:rPr lang="en-NZ" sz="2800" dirty="0" smtClean="0"/>
              <a:t>Moderately Disagree</a:t>
            </a:r>
            <a:r>
              <a:rPr lang="en-NZ" sz="2800" dirty="0"/>
              <a:t>, </a:t>
            </a:r>
            <a:r>
              <a:rPr lang="en-NZ" sz="2800" dirty="0" smtClean="0"/>
              <a:t>Slightly Disagree</a:t>
            </a:r>
            <a:r>
              <a:rPr lang="en-NZ" sz="2800" dirty="0"/>
              <a:t>, Mostly Agree, Strongly Agree</a:t>
            </a:r>
          </a:p>
          <a:p>
            <a:r>
              <a:rPr lang="en-NZ" sz="2800" dirty="0"/>
              <a:t>So the calculation has to adjust each item for which rating option selected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99198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a scale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closely do they hang together</a:t>
            </a:r>
          </a:p>
          <a:p>
            <a:endParaRPr lang="en-US" sz="2800" dirty="0"/>
          </a:p>
          <a:p>
            <a:r>
              <a:rPr lang="en-US" sz="2800" dirty="0" smtClean="0"/>
              <a:t>But</a:t>
            </a:r>
          </a:p>
          <a:p>
            <a:r>
              <a:rPr lang="en-US" sz="2800" dirty="0" smtClean="0"/>
              <a:t>Do they create a rank order of easy to agree to hard to agree or do they just clump together?</a:t>
            </a:r>
          </a:p>
          <a:p>
            <a:r>
              <a:rPr lang="en-US" sz="2800" dirty="0" smtClean="0"/>
              <a:t>Rasch analysis can help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44611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465" y="0"/>
            <a:ext cx="2700270" cy="6777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1" y="2026896"/>
            <a:ext cx="7337174" cy="21098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82150" y="2914650"/>
            <a:ext cx="539750" cy="1397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3070268" y="1964645"/>
            <a:ext cx="3035300" cy="2286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2" name="Straight Arrow Connector 11"/>
          <p:cNvCxnSpPr>
            <a:stCxn id="10" idx="3"/>
            <a:endCxn id="9" idx="1"/>
          </p:cNvCxnSpPr>
          <p:nvPr/>
        </p:nvCxnSpPr>
        <p:spPr>
          <a:xfrm>
            <a:off x="6105568" y="2078945"/>
            <a:ext cx="3476582" cy="90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281685" y="2940876"/>
            <a:ext cx="1605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100" dirty="0"/>
              <a:t>Assessment </a:t>
            </a:r>
            <a:r>
              <a:rPr lang="en-NZ" sz="1200" dirty="0"/>
              <a:t>encourages</a:t>
            </a:r>
            <a:r>
              <a:rPr lang="en-NZ" sz="1100" dirty="0"/>
              <a:t> my class to work together and help each other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05237" y="1380565"/>
            <a:ext cx="2186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dirty="0"/>
              <a:t>Our class becomes more supportive when we are assessed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44176" y="2052750"/>
            <a:ext cx="2186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Assessment makes our class cooperate more with each other</a:t>
            </a:r>
            <a:endParaRPr lang="en-NZ" sz="1200" dirty="0"/>
          </a:p>
        </p:txBody>
      </p:sp>
      <p:sp>
        <p:nvSpPr>
          <p:cNvPr id="16" name="Rectangle 15"/>
          <p:cNvSpPr/>
          <p:nvPr/>
        </p:nvSpPr>
        <p:spPr>
          <a:xfrm>
            <a:off x="10121900" y="4136778"/>
            <a:ext cx="16055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100" i="1" dirty="0" smtClean="0"/>
              <a:t>What language would describe this space? So people can say </a:t>
            </a:r>
            <a:r>
              <a:rPr lang="en-NZ" sz="1100" i="1" smtClean="0"/>
              <a:t>YES instead of no…</a:t>
            </a:r>
            <a:endParaRPr lang="en-NZ" sz="1100" i="1" dirty="0"/>
          </a:p>
        </p:txBody>
      </p:sp>
      <p:sp>
        <p:nvSpPr>
          <p:cNvPr id="17" name="Right Brace 16"/>
          <p:cNvSpPr/>
          <p:nvPr/>
        </p:nvSpPr>
        <p:spPr>
          <a:xfrm>
            <a:off x="9718158" y="3417929"/>
            <a:ext cx="563527" cy="20472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/>
          <p:cNvSpPr/>
          <p:nvPr/>
        </p:nvSpPr>
        <p:spPr>
          <a:xfrm>
            <a:off x="10121900" y="698500"/>
            <a:ext cx="160551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sz="1100" i="1" dirty="0" smtClean="0"/>
              <a:t>What language would describe this space?</a:t>
            </a:r>
            <a:endParaRPr lang="en-NZ" sz="1100" i="1" dirty="0"/>
          </a:p>
        </p:txBody>
      </p:sp>
      <p:sp>
        <p:nvSpPr>
          <p:cNvPr id="19" name="Right Brace 18"/>
          <p:cNvSpPr/>
          <p:nvPr/>
        </p:nvSpPr>
        <p:spPr>
          <a:xfrm>
            <a:off x="9718159" y="390201"/>
            <a:ext cx="403742" cy="9875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587" y="211763"/>
            <a:ext cx="10772775" cy="855178"/>
          </a:xfrm>
        </p:spPr>
        <p:txBody>
          <a:bodyPr/>
          <a:lstStyle/>
          <a:p>
            <a:r>
              <a:rPr lang="en-US" dirty="0" smtClean="0"/>
              <a:t>Order of items in a scale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64234" y="4494362"/>
            <a:ext cx="639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analysis can be used to evaluate if additional items for a construct are needed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63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b="29693"/>
          <a:stretch/>
        </p:blipFill>
        <p:spPr>
          <a:xfrm>
            <a:off x="6841601" y="4215220"/>
            <a:ext cx="5023297" cy="15053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Creating a scale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set of indicators (Multiple Indicators)</a:t>
            </a:r>
            <a:endParaRPr lang="en-NZ" dirty="0" smtClean="0"/>
          </a:p>
          <a:p>
            <a:r>
              <a:rPr lang="en-NZ" dirty="0" smtClean="0"/>
              <a:t>Ideally</a:t>
            </a:r>
          </a:p>
          <a:p>
            <a:pPr lvl="1"/>
            <a:r>
              <a:rPr lang="en-NZ" dirty="0" smtClean="0"/>
              <a:t>Items grouped in terms of similar content</a:t>
            </a:r>
          </a:p>
          <a:p>
            <a:pPr lvl="1"/>
            <a:r>
              <a:rPr lang="en-NZ" dirty="0" smtClean="0"/>
              <a:t>Items correlate with each other </a:t>
            </a:r>
            <a:r>
              <a:rPr lang="en-NZ" dirty="0" smtClean="0"/>
              <a:t>hang together</a:t>
            </a:r>
            <a:endParaRPr lang="en-NZ" dirty="0" smtClean="0"/>
          </a:p>
          <a:p>
            <a:pPr lvl="1"/>
            <a:r>
              <a:rPr lang="en-NZ" dirty="0" smtClean="0"/>
              <a:t>Items capture different facets of a construct</a:t>
            </a:r>
            <a:endParaRPr lang="en-NZ" dirty="0" smtClean="0"/>
          </a:p>
          <a:p>
            <a:pPr lvl="1"/>
            <a:r>
              <a:rPr lang="en-NZ" dirty="0" smtClean="0"/>
              <a:t>Strength of score can be used to describe people</a:t>
            </a:r>
            <a:endParaRPr lang="en-N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1" b="52840"/>
          <a:stretch/>
        </p:blipFill>
        <p:spPr>
          <a:xfrm>
            <a:off x="8397562" y="1104900"/>
            <a:ext cx="3184838" cy="21920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607638" y="1210614"/>
            <a:ext cx="1133341" cy="1171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23162" y="1844824"/>
            <a:ext cx="3232962" cy="1350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Scale analysis</a:t>
            </a:r>
          </a:p>
          <a:p>
            <a:pPr lvl="1"/>
            <a:r>
              <a:rPr lang="en-NZ" dirty="0" smtClean="0"/>
              <a:t>A weak alternative to CFA to prove that items can be aggregated into a common structure</a:t>
            </a:r>
          </a:p>
          <a:p>
            <a:pPr lvl="1"/>
            <a:r>
              <a:rPr lang="en-NZ" dirty="0" smtClean="0"/>
              <a:t>But almost always required by journals</a:t>
            </a:r>
          </a:p>
          <a:p>
            <a:pPr lvl="1"/>
            <a:r>
              <a:rPr lang="en-NZ" dirty="0" smtClean="0"/>
              <a:t>Rasch model approach to developing items for scale has validity</a:t>
            </a:r>
          </a:p>
          <a:p>
            <a:pPr lvl="2"/>
            <a:r>
              <a:rPr lang="en-NZ" dirty="0" smtClean="0"/>
              <a:t>Mimics ‘ideal point’ scale development (unfolding models) but mathematically much simpler</a:t>
            </a:r>
          </a:p>
          <a:p>
            <a:pPr lvl="2"/>
            <a:r>
              <a:rPr lang="en-NZ" dirty="0" smtClean="0"/>
              <a:t>But rarely implemented this way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53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they do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Simplify multiple variables into fewer dimensions, vectors, or pools of highly correlated/covarying variables</a:t>
            </a:r>
          </a:p>
          <a:p>
            <a:pPr lvl="1"/>
            <a:r>
              <a:rPr lang="en-US" dirty="0"/>
              <a:t>Instead of reporting multiple items, we report one factor score and improves confidence in interpretations</a:t>
            </a:r>
          </a:p>
          <a:p>
            <a:r>
              <a:rPr lang="en-US" dirty="0"/>
              <a:t>The weight of multiple measures ensures better estimation of opinion or attitude or ability</a:t>
            </a:r>
          </a:p>
          <a:p>
            <a:pPr lvl="1"/>
            <a:r>
              <a:rPr lang="en-US" dirty="0"/>
              <a:t>The factor reduces chance </a:t>
            </a:r>
            <a:r>
              <a:rPr lang="en-US" dirty="0" smtClean="0"/>
              <a:t>effects and error</a:t>
            </a:r>
            <a:endParaRPr lang="en-US" dirty="0"/>
          </a:p>
          <a:p>
            <a:r>
              <a:rPr lang="en-NZ" dirty="0" smtClean="0"/>
              <a:t>Exploratory</a:t>
            </a:r>
          </a:p>
          <a:p>
            <a:pPr lvl="1"/>
            <a:r>
              <a:rPr lang="en-NZ" dirty="0" smtClean="0"/>
              <a:t>When you don’t know what or how many factors are present</a:t>
            </a:r>
          </a:p>
          <a:p>
            <a:r>
              <a:rPr lang="en-NZ" dirty="0" smtClean="0"/>
              <a:t>Confirmatory</a:t>
            </a:r>
          </a:p>
          <a:p>
            <a:pPr lvl="1"/>
            <a:r>
              <a:rPr lang="en-NZ" dirty="0" smtClean="0"/>
              <a:t>Explicitly tests a known number and structure of factors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983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20109"/>
          </a:xfrm>
        </p:spPr>
        <p:txBody>
          <a:bodyPr>
            <a:normAutofit/>
          </a:bodyPr>
          <a:lstStyle/>
          <a:p>
            <a:r>
              <a:rPr lang="en-US" dirty="0"/>
              <a:t>For example, many researchers advocate the use </a:t>
            </a:r>
            <a:r>
              <a:rPr lang="en-US" dirty="0" smtClean="0"/>
              <a:t>of structural </a:t>
            </a:r>
            <a:r>
              <a:rPr lang="en-US" dirty="0"/>
              <a:t>equation modelling </a:t>
            </a:r>
            <a:r>
              <a:rPr lang="en-US" dirty="0">
                <a:solidFill>
                  <a:srgbClr val="FF0000"/>
                </a:solidFill>
              </a:rPr>
              <a:t>(SEM) as the most robust tool to assess a test’s reliability</a:t>
            </a:r>
            <a:r>
              <a:rPr lang="en-US" dirty="0" smtClean="0"/>
              <a:t>, mainly</a:t>
            </a:r>
            <a:r>
              <a:rPr lang="en-US" dirty="0"/>
              <a:t>, because it allows one to specify and compare different models of reliability (e.g</a:t>
            </a:r>
            <a:r>
              <a:rPr lang="en-US" dirty="0" smtClean="0"/>
              <a:t>., Graham</a:t>
            </a:r>
            <a:r>
              <a:rPr lang="en-US" dirty="0"/>
              <a:t>, 2006; Miller, 1995; Yang &amp; Green, 2011). The current authors are aware </a:t>
            </a:r>
            <a:r>
              <a:rPr lang="en-US" dirty="0" smtClean="0"/>
              <a:t>that such </a:t>
            </a:r>
            <a:r>
              <a:rPr lang="en-US" dirty="0"/>
              <a:t>methods as </a:t>
            </a:r>
            <a:r>
              <a:rPr lang="en-US" dirty="0">
                <a:solidFill>
                  <a:srgbClr val="FF0000"/>
                </a:solidFill>
              </a:rPr>
              <a:t>latent variable modelling outperform current analyses of reliability</a:t>
            </a:r>
            <a:r>
              <a:rPr lang="en-US" dirty="0" smtClean="0"/>
              <a:t>; however</a:t>
            </a:r>
            <a:r>
              <a:rPr lang="en-US" dirty="0"/>
              <a:t>, this will rarely be the most appealing approach for the majority of </a:t>
            </a:r>
            <a:r>
              <a:rPr lang="en-US" dirty="0" smtClean="0"/>
              <a:t>researchers and </a:t>
            </a:r>
            <a:r>
              <a:rPr lang="en-US" dirty="0"/>
              <a:t>users of psychometric scales. </a:t>
            </a:r>
            <a:r>
              <a:rPr lang="en-US" dirty="0">
                <a:solidFill>
                  <a:srgbClr val="FF0000"/>
                </a:solidFill>
              </a:rPr>
              <a:t>SEM for example demands large sample sizes</a:t>
            </a:r>
            <a:r>
              <a:rPr lang="en-US" dirty="0"/>
              <a:t>, and it </a:t>
            </a:r>
            <a:r>
              <a:rPr lang="en-US" dirty="0" smtClean="0"/>
              <a:t>may also </a:t>
            </a:r>
            <a:r>
              <a:rPr lang="en-US" dirty="0"/>
              <a:t>be impractical in the sense that it requires considerable expertise to employ correctly</a:t>
            </a:r>
            <a:r>
              <a:rPr lang="en-US" dirty="0" smtClean="0"/>
              <a:t>. (p. 400)</a:t>
            </a:r>
          </a:p>
          <a:p>
            <a:pPr lvl="1"/>
            <a:r>
              <a:rPr lang="en-NZ" dirty="0"/>
              <a:t>Dunn, T. J., </a:t>
            </a:r>
            <a:r>
              <a:rPr lang="en-NZ" dirty="0" err="1"/>
              <a:t>Baguley</a:t>
            </a:r>
            <a:r>
              <a:rPr lang="en-NZ" dirty="0"/>
              <a:t>, T., &amp; </a:t>
            </a:r>
            <a:r>
              <a:rPr lang="en-NZ" dirty="0" err="1"/>
              <a:t>Brunsden</a:t>
            </a:r>
            <a:r>
              <a:rPr lang="en-NZ" dirty="0"/>
              <a:t>, V. (2014). From alpha to omega: A practical solution to the pervasive problem of internal consistency estimation. </a:t>
            </a:r>
            <a:r>
              <a:rPr lang="en-NZ" i="1" dirty="0"/>
              <a:t>British Journal of Psychology, 105(3), 399-412. doi:10.1111/bjop.12046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214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Started with analysis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Data; Jamovi; RStudio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70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7200" dirty="0"/>
              <a:t> Introduction to Data File for Guided Practice: Student Conceptions of Assessment v6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9243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Students’ Conceptions of Assessment</a:t>
            </a:r>
            <a:endParaRPr lang="en-GB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NZ" dirty="0" smtClean="0"/>
              <a:t>Students see assessment through their different roles and responsibilities in the process</a:t>
            </a:r>
          </a:p>
          <a:p>
            <a:pPr lvl="1" eaLnBrk="1" hangingPunct="1"/>
            <a:r>
              <a:rPr lang="en-NZ" sz="2400" dirty="0" smtClean="0"/>
              <a:t>Assessment makes Students, Schools &amp; Teachers Accountable.</a:t>
            </a:r>
            <a:endParaRPr lang="en-NZ" sz="2400" b="1" i="1" dirty="0" smtClean="0"/>
          </a:p>
          <a:p>
            <a:pPr lvl="1" eaLnBrk="1" hangingPunct="1"/>
            <a:r>
              <a:rPr lang="en-NZ" sz="2400" dirty="0" smtClean="0"/>
              <a:t>Assessment is Irrelevant, Bad, or Unfair</a:t>
            </a:r>
            <a:endParaRPr lang="en-NZ" sz="2400" b="1" i="1" dirty="0" smtClean="0"/>
          </a:p>
          <a:p>
            <a:pPr lvl="1" eaLnBrk="1" hangingPunct="1"/>
            <a:r>
              <a:rPr lang="en-NZ" sz="2400" dirty="0" smtClean="0"/>
              <a:t>Assessment Improves Teaching and Learning</a:t>
            </a:r>
            <a:endParaRPr lang="en-NZ" sz="2400" b="1" i="1" dirty="0" smtClean="0"/>
          </a:p>
          <a:p>
            <a:pPr lvl="1" eaLnBrk="1" hangingPunct="1"/>
            <a:r>
              <a:rPr lang="en-NZ" sz="2400" dirty="0" smtClean="0"/>
              <a:t>Assessment is Emotionally &amp; Socially Beneficial</a:t>
            </a:r>
            <a:endParaRPr lang="en-GB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11330" y="1998133"/>
            <a:ext cx="4663440" cy="4169753"/>
          </a:xfrm>
        </p:spPr>
        <p:txBody>
          <a:bodyPr>
            <a:normAutofit fontScale="62500" lnSpcReduction="20000"/>
          </a:bodyPr>
          <a:lstStyle/>
          <a:p>
            <a:r>
              <a:rPr lang="en-GB" sz="2600" dirty="0"/>
              <a:t>Brown, G. T., Irving, S. E., Peterson, E. R., &amp; Hirschfeld, G. H. (2009). Use of interactive–informal assessment practices: New Zealand secondary students' conceptions of assessment. </a:t>
            </a:r>
            <a:r>
              <a:rPr lang="en-GB" sz="2600" i="1" dirty="0"/>
              <a:t>Learning and Instruction</a:t>
            </a:r>
            <a:r>
              <a:rPr lang="en-GB" sz="2600" dirty="0"/>
              <a:t>, </a:t>
            </a:r>
            <a:r>
              <a:rPr lang="en-GB" sz="2600" i="1" dirty="0"/>
              <a:t>19</a:t>
            </a:r>
            <a:r>
              <a:rPr lang="en-GB" sz="2600" dirty="0"/>
              <a:t>(2), 97-111. </a:t>
            </a:r>
            <a:r>
              <a:rPr lang="en-NZ" sz="2600" dirty="0"/>
              <a:t>doi:10.1016/j.learninstruc.2008.02.003</a:t>
            </a:r>
          </a:p>
          <a:p>
            <a:r>
              <a:rPr lang="en-NZ" sz="2600" dirty="0"/>
              <a:t>Weekers, A. M., Brown, G. T. L., &amp; Veldkamp, B. P. (2009). </a:t>
            </a:r>
            <a:r>
              <a:rPr lang="en-NZ" sz="2600" dirty="0" err="1"/>
              <a:t>Analyzing</a:t>
            </a:r>
            <a:r>
              <a:rPr lang="en-NZ" sz="2600" dirty="0"/>
              <a:t> the dimensionality of the Students' Conceptions of Assessment (SCoA) inventory. In D. M. McInerney, G. T. L. Brown &amp; G. A. D. Liem (Eds.), </a:t>
            </a:r>
            <a:r>
              <a:rPr lang="en-NZ" sz="2600" i="1" dirty="0"/>
              <a:t>Student perspectives on assessment: What students can tell us about assessment for learning.</a:t>
            </a:r>
            <a:r>
              <a:rPr lang="en-NZ" sz="2600" dirty="0"/>
              <a:t> (pp. 133-157). Charlotte, NC US: Information Age Publishing.</a:t>
            </a:r>
          </a:p>
          <a:p>
            <a:r>
              <a:rPr lang="en-NZ" sz="2600" dirty="0" smtClean="0"/>
              <a:t>Brown</a:t>
            </a:r>
            <a:r>
              <a:rPr lang="en-NZ" sz="2600" dirty="0"/>
              <a:t>, G. T. L., Peterson, E. R., &amp; Irving, S. E. (2009).  Beliefs that make a difference: Adaptive and maladaptive self-regulation in students’ conceptions of assessment. In D. M. McInerney, G. T. L. Brown, &amp; G. A. D. Liem (Eds.), </a:t>
            </a:r>
            <a:r>
              <a:rPr lang="en-NZ" sz="2600" i="1" dirty="0"/>
              <a:t>Student Perspectives on Assessment: What Students can Tell us about Assessment for Learning </a:t>
            </a:r>
            <a:r>
              <a:rPr lang="en-NZ" sz="2600" dirty="0"/>
              <a:t>(pp. 159-186). Charlotte, NC: Information Age Publishing.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48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"/>
            <a:ext cx="7581900" cy="6689725"/>
          </a:xfrm>
        </p:spPr>
      </p:pic>
    </p:spTree>
    <p:extLst>
      <p:ext uri="{BB962C8B-B14F-4D97-AF65-F5344CB8AC3E}">
        <p14:creationId xmlns:p14="http://schemas.microsoft.com/office/powerpoint/2010/main" val="2145984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</a:t>
            </a:r>
            <a:endParaRPr lang="en-N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57224" y="1774558"/>
          <a:ext cx="4173568" cy="319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363">
                  <a:extLst>
                    <a:ext uri="{9D8B030D-6E8A-4147-A177-3AD203B41FA5}">
                      <a16:colId xmlns:a16="http://schemas.microsoft.com/office/drawing/2014/main" val="3245703390"/>
                    </a:ext>
                  </a:extLst>
                </a:gridCol>
                <a:gridCol w="2486205">
                  <a:extLst>
                    <a:ext uri="{9D8B030D-6E8A-4147-A177-3AD203B41FA5}">
                      <a16:colId xmlns:a16="http://schemas.microsoft.com/office/drawing/2014/main" val="34781965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SC0A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Factors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Label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991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bd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Bad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4991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ce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Class environment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458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ig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Ignore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413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ir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Irrelevant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52261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Personal enjoyment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88164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sf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 future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4632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si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 improvement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5698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sq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School quality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2244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sr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Self-regulate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43086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sta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 accountability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5666142"/>
                  </a:ext>
                </a:extLst>
              </a:tr>
              <a:tr h="26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Teacher improvement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27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Valid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55642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46785" y="1777042"/>
            <a:ext cx="5986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SCoA-VI Data Sets:</a:t>
            </a:r>
            <a:endParaRPr lang="en-NZ" sz="1600" b="1" dirty="0"/>
          </a:p>
          <a:p>
            <a:r>
              <a:rPr lang="en-GB" dirty="0"/>
              <a:t> </a:t>
            </a:r>
            <a:endParaRPr lang="en-NZ" dirty="0"/>
          </a:p>
          <a:p>
            <a:r>
              <a:rPr lang="en-GB" dirty="0"/>
              <a:t>The following SPSS data file contains data information that was collected in 2007 from large samples of students in a few Auckland region schools for Version 6 of SCoA. Note that Version 6 is a reanalysis of the data collected for Version 5. This SPSS file contains all relevant variables and codes as outlined within this codebook/data dictionary. 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pPr lvl="2"/>
            <a:r>
              <a:rPr lang="en-NZ" dirty="0"/>
              <a:t>NZ SCoA-</a:t>
            </a:r>
            <a:r>
              <a:rPr lang="en-NZ" dirty="0" err="1"/>
              <a:t>VI.sav</a:t>
            </a:r>
            <a:endParaRPr lang="en-NZ" dirty="0"/>
          </a:p>
          <a:p>
            <a:endParaRPr lang="en-US" dirty="0" smtClean="0"/>
          </a:p>
          <a:p>
            <a:r>
              <a:rPr lang="en-NZ" dirty="0" smtClean="0">
                <a:hlinkClick r:id="rId2"/>
              </a:rPr>
              <a:t>https</a:t>
            </a:r>
            <a:r>
              <a:rPr lang="en-NZ" dirty="0">
                <a:hlinkClick r:id="rId2"/>
              </a:rPr>
              <a:t>://</a:t>
            </a:r>
            <a:r>
              <a:rPr lang="en-NZ" dirty="0" smtClean="0">
                <a:hlinkClick r:id="rId2"/>
              </a:rPr>
              <a:t>doi.org/10.17608/k6.auckland.4557322.v1</a:t>
            </a:r>
            <a:r>
              <a:rPr lang="en-NZ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208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Demographic</a:t>
            </a:r>
          </a:p>
          <a:p>
            <a:r>
              <a:rPr lang="en-US" dirty="0"/>
              <a:t>Case ID</a:t>
            </a:r>
          </a:p>
          <a:p>
            <a:r>
              <a:rPr lang="en-US" dirty="0"/>
              <a:t>Age of </a:t>
            </a:r>
            <a:r>
              <a:rPr lang="en-US" dirty="0" smtClean="0"/>
              <a:t>participant in years</a:t>
            </a:r>
            <a:endParaRPr lang="en-US" dirty="0"/>
          </a:p>
          <a:p>
            <a:r>
              <a:rPr lang="en-US" dirty="0"/>
              <a:t>Ethnic </a:t>
            </a:r>
            <a:r>
              <a:rPr lang="en-US" dirty="0" smtClean="0"/>
              <a:t>Group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= Asian</a:t>
            </a:r>
            <a:r>
              <a:rPr lang="en-GB" dirty="0" smtClean="0"/>
              <a:t>,  M </a:t>
            </a:r>
            <a:r>
              <a:rPr lang="en-GB" dirty="0"/>
              <a:t>= Maori</a:t>
            </a:r>
            <a:r>
              <a:rPr lang="en-GB" dirty="0" smtClean="0"/>
              <a:t>,</a:t>
            </a:r>
            <a:r>
              <a:rPr lang="en-US" dirty="0" smtClean="0"/>
              <a:t> </a:t>
            </a:r>
            <a:r>
              <a:rPr lang="en-GB" dirty="0" smtClean="0"/>
              <a:t>N </a:t>
            </a:r>
            <a:r>
              <a:rPr lang="en-GB" dirty="0"/>
              <a:t>= Pākeha, NZ European</a:t>
            </a:r>
            <a:r>
              <a:rPr lang="en-GB" dirty="0" smtClean="0"/>
              <a:t>,</a:t>
            </a:r>
            <a:r>
              <a:rPr lang="en-US" dirty="0" smtClean="0"/>
              <a:t> </a:t>
            </a:r>
            <a:r>
              <a:rPr lang="en-GB" dirty="0" smtClean="0"/>
              <a:t>O </a:t>
            </a:r>
            <a:r>
              <a:rPr lang="en-GB" dirty="0"/>
              <a:t>= Other</a:t>
            </a:r>
            <a:r>
              <a:rPr lang="en-GB" dirty="0" smtClean="0"/>
              <a:t>, P </a:t>
            </a:r>
            <a:r>
              <a:rPr lang="en-GB" dirty="0"/>
              <a:t>= Pasifika.</a:t>
            </a:r>
            <a:endParaRPr lang="en-NZ" dirty="0"/>
          </a:p>
          <a:p>
            <a:r>
              <a:rPr lang="en-US" dirty="0" smtClean="0"/>
              <a:t>School </a:t>
            </a:r>
            <a:r>
              <a:rPr lang="en-US" dirty="0"/>
              <a:t>year of </a:t>
            </a:r>
            <a:r>
              <a:rPr lang="en-US" dirty="0" smtClean="0"/>
              <a:t>participant</a:t>
            </a:r>
          </a:p>
          <a:p>
            <a:pPr lvl="1"/>
            <a:r>
              <a:rPr lang="en-US" dirty="0" smtClean="0"/>
              <a:t>9 or 10 </a:t>
            </a:r>
            <a:endParaRPr lang="en-US" dirty="0"/>
          </a:p>
          <a:p>
            <a:r>
              <a:rPr lang="en-US" dirty="0" smtClean="0"/>
              <a:t>Sex</a:t>
            </a:r>
          </a:p>
          <a:p>
            <a:pPr lvl="1"/>
            <a:r>
              <a:rPr lang="en-GB" dirty="0"/>
              <a:t>F = </a:t>
            </a:r>
            <a:r>
              <a:rPr lang="en-GB" dirty="0" smtClean="0"/>
              <a:t>Female,  M </a:t>
            </a:r>
            <a:r>
              <a:rPr lang="en-GB" dirty="0"/>
              <a:t>= Male </a:t>
            </a:r>
            <a:endParaRPr lang="en-NZ" dirty="0"/>
          </a:p>
          <a:p>
            <a:r>
              <a:rPr lang="en-US" i="1" dirty="0" smtClean="0"/>
              <a:t>N</a:t>
            </a:r>
            <a:r>
              <a:rPr lang="en-US" dirty="0" smtClean="0"/>
              <a:t>=617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301925"/>
            <a:ext cx="4663440" cy="6116128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Assessment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An examination that takes one to three hours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 score or evaluate my own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My class mates score or evaluate my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asks me questions out loud in class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evaluates the written work I hand 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grades me on a written test that he or she made 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grades me on a written test that was written by someone other than the teacher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observes me in class and judges my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scores a portfolio of work I have done over the course of a term or school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scores me on an in-class written essay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scores my performance after a conference or meeting with me about my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teacher uses a checklist to judge my in-class performance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2147316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JAMOVI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from </a:t>
            </a:r>
            <a:r>
              <a:rPr lang="en-NZ" dirty="0">
                <a:hlinkClick r:id="rId2"/>
              </a:rPr>
              <a:t>https://</a:t>
            </a:r>
            <a:r>
              <a:rPr lang="en-NZ" dirty="0" smtClean="0">
                <a:hlinkClick r:id="rId2"/>
              </a:rPr>
              <a:t>www.jamovi.org/download.html</a:t>
            </a:r>
            <a:endParaRPr lang="en-NZ" dirty="0" smtClean="0"/>
          </a:p>
          <a:p>
            <a:r>
              <a:rPr lang="en-US" dirty="0" smtClean="0"/>
              <a:t>Insert data</a:t>
            </a:r>
          </a:p>
          <a:p>
            <a:pPr lvl="1"/>
            <a:r>
              <a:rPr lang="en-US" dirty="0" smtClean="0"/>
              <a:t>File&gt;Open&gt;navigate to where you saved </a:t>
            </a:r>
            <a:r>
              <a:rPr lang="en-US" dirty="0" err="1" smtClean="0"/>
              <a:t>NZSCoAVI.sav</a:t>
            </a:r>
            <a:endParaRPr lang="en-US" dirty="0" smtClean="0"/>
          </a:p>
          <a:p>
            <a:pPr lvl="1"/>
            <a:r>
              <a:rPr lang="en-US" dirty="0" smtClean="0"/>
              <a:t>Ensure all </a:t>
            </a:r>
            <a:r>
              <a:rPr lang="en-US" dirty="0" err="1" smtClean="0"/>
              <a:t>vars</a:t>
            </a:r>
            <a:r>
              <a:rPr lang="en-US" dirty="0" smtClean="0"/>
              <a:t> are ORDINAL, Decimal</a:t>
            </a:r>
          </a:p>
          <a:p>
            <a:pPr lvl="2"/>
            <a:r>
              <a:rPr lang="en-US" dirty="0" smtClean="0"/>
              <a:t>Double click variable to open </a:t>
            </a:r>
            <a:r>
              <a:rPr lang="en-US" dirty="0" err="1" smtClean="0"/>
              <a:t>var</a:t>
            </a:r>
            <a:r>
              <a:rPr lang="en-US" dirty="0" smtClean="0"/>
              <a:t> info</a:t>
            </a:r>
          </a:p>
          <a:p>
            <a:pPr lvl="1"/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089" r="18631"/>
          <a:stretch/>
        </p:blipFill>
        <p:spPr>
          <a:xfrm>
            <a:off x="6530196" y="3399874"/>
            <a:ext cx="5011948" cy="27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37561"/>
          </a:xfrm>
        </p:spPr>
        <p:txBody>
          <a:bodyPr/>
          <a:lstStyle/>
          <a:p>
            <a:r>
              <a:rPr lang="en-NZ" dirty="0" smtClean="0"/>
              <a:t>Reliability Assumptions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656" y="1656272"/>
            <a:ext cx="10977631" cy="4121593"/>
          </a:xfrm>
        </p:spPr>
        <p:txBody>
          <a:bodyPr>
            <a:normAutofit/>
          </a:bodyPr>
          <a:lstStyle/>
          <a:p>
            <a:r>
              <a:rPr lang="en-NZ" dirty="0"/>
              <a:t>Everyone should get or give the same response to all items even when </a:t>
            </a:r>
            <a:r>
              <a:rPr lang="en-NZ" dirty="0" err="1"/>
              <a:t>readministered</a:t>
            </a:r>
            <a:endParaRPr lang="en-NZ" dirty="0"/>
          </a:p>
          <a:p>
            <a:pPr lvl="1"/>
            <a:r>
              <a:rPr lang="en-NZ" dirty="0"/>
              <a:t>No learning/remembering takes place between administrations</a:t>
            </a:r>
          </a:p>
          <a:p>
            <a:pPr lvl="1"/>
            <a:r>
              <a:rPr lang="en-NZ" dirty="0"/>
              <a:t>Imagine brainwashing between administrations</a:t>
            </a:r>
          </a:p>
          <a:p>
            <a:r>
              <a:rPr lang="en-NZ" dirty="0" smtClean="0"/>
              <a:t>All </a:t>
            </a:r>
            <a:r>
              <a:rPr lang="en-NZ" dirty="0" smtClean="0"/>
              <a:t>scores contain random error </a:t>
            </a:r>
            <a:r>
              <a:rPr lang="en-NZ" dirty="0" smtClean="0"/>
              <a:t>X=</a:t>
            </a:r>
            <a:r>
              <a:rPr lang="en-NZ" dirty="0" err="1" smtClean="0"/>
              <a:t>T</a:t>
            </a:r>
            <a:r>
              <a:rPr lang="en-NZ" dirty="0" err="1" smtClean="0"/>
              <a:t>+e</a:t>
            </a:r>
            <a:r>
              <a:rPr lang="en-NZ" dirty="0" smtClean="0"/>
              <a:t> </a:t>
            </a:r>
          </a:p>
          <a:p>
            <a:pPr lvl="1"/>
            <a:r>
              <a:rPr lang="en-NZ" dirty="0" smtClean="0"/>
              <a:t>(</a:t>
            </a:r>
            <a:r>
              <a:rPr lang="en-NZ" dirty="0" smtClean="0"/>
              <a:t>X=manifest </a:t>
            </a:r>
            <a:r>
              <a:rPr lang="en-NZ" dirty="0" smtClean="0"/>
              <a:t>score; T=latent true score; e=latent error)</a:t>
            </a:r>
            <a:endParaRPr lang="en-NZ" dirty="0" smtClean="0"/>
          </a:p>
          <a:p>
            <a:r>
              <a:rPr lang="en-US" dirty="0" smtClean="0"/>
              <a:t>Reliability </a:t>
            </a:r>
            <a:r>
              <a:rPr lang="en-US" dirty="0"/>
              <a:t>=  </a:t>
            </a:r>
            <a:r>
              <a:rPr lang="el-GR" dirty="0"/>
              <a:t>σ</a:t>
            </a:r>
            <a:r>
              <a:rPr lang="en-US" baseline="30000" dirty="0"/>
              <a:t>2</a:t>
            </a:r>
            <a:r>
              <a:rPr lang="en-US" baseline="-25000" dirty="0"/>
              <a:t>T </a:t>
            </a:r>
            <a:r>
              <a:rPr lang="en-US" dirty="0"/>
              <a:t>/</a:t>
            </a:r>
            <a:r>
              <a:rPr lang="el-GR" dirty="0"/>
              <a:t> σ</a:t>
            </a:r>
            <a:r>
              <a:rPr lang="en-US" baseline="30000" dirty="0"/>
              <a:t>2</a:t>
            </a:r>
            <a:r>
              <a:rPr lang="en-US" baseline="-25000" dirty="0"/>
              <a:t>X </a:t>
            </a:r>
            <a:r>
              <a:rPr lang="en-US" dirty="0" smtClean="0"/>
              <a:t>: The </a:t>
            </a:r>
            <a:r>
              <a:rPr lang="en-US" dirty="0"/>
              <a:t>exact value of </a:t>
            </a:r>
            <a:r>
              <a:rPr lang="en-US" dirty="0" smtClean="0"/>
              <a:t>e </a:t>
            </a:r>
            <a:r>
              <a:rPr lang="en-US" dirty="0"/>
              <a:t>is unknown</a:t>
            </a:r>
          </a:p>
          <a:p>
            <a:pPr lvl="1"/>
            <a:r>
              <a:rPr lang="en-US" dirty="0"/>
              <a:t>Change in Error will effect reliability</a:t>
            </a:r>
          </a:p>
          <a:p>
            <a:r>
              <a:rPr lang="en-US" dirty="0" err="1"/>
              <a:t>Unidimensionality</a:t>
            </a:r>
            <a:r>
              <a:rPr lang="en-US" dirty="0"/>
              <a:t> is </a:t>
            </a:r>
            <a:r>
              <a:rPr lang="en-US" dirty="0" smtClean="0"/>
              <a:t>assumed; if </a:t>
            </a:r>
            <a:r>
              <a:rPr lang="en-US" dirty="0"/>
              <a:t>a scale is known to be multidimensional (or </a:t>
            </a:r>
            <a:r>
              <a:rPr lang="en-US" dirty="0" smtClean="0"/>
              <a:t>factor analysis </a:t>
            </a:r>
            <a:r>
              <a:rPr lang="en-US" dirty="0"/>
              <a:t>demonstrates some divergence from </a:t>
            </a:r>
            <a:r>
              <a:rPr lang="en-US" dirty="0" err="1"/>
              <a:t>unidimensionality</a:t>
            </a:r>
            <a:r>
              <a:rPr lang="en-US" dirty="0"/>
              <a:t>) then </a:t>
            </a:r>
            <a:r>
              <a:rPr lang="en-US" dirty="0" smtClean="0"/>
              <a:t>each subscale is estimated separately.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537559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analysis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5301450" cy="3766185"/>
          </a:xfrm>
        </p:spPr>
        <p:txBody>
          <a:bodyPr/>
          <a:lstStyle/>
          <a:p>
            <a:r>
              <a:rPr lang="en-US" dirty="0" smtClean="0"/>
              <a:t>Select Factor&gt;Reliability Analysis</a:t>
            </a:r>
          </a:p>
          <a:p>
            <a:r>
              <a:rPr lang="en-US" dirty="0" smtClean="0"/>
              <a:t>Select items ce1 </a:t>
            </a:r>
            <a:r>
              <a:rPr lang="en-US" dirty="0"/>
              <a:t>to </a:t>
            </a:r>
            <a:r>
              <a:rPr lang="en-US" dirty="0" smtClean="0"/>
              <a:t>ce6; shift into Items box</a:t>
            </a:r>
          </a:p>
          <a:p>
            <a:r>
              <a:rPr lang="en-US" dirty="0" smtClean="0"/>
              <a:t>Select Cronbach and McDonald’s to see difference</a:t>
            </a:r>
          </a:p>
          <a:p>
            <a:r>
              <a:rPr lang="en-US" dirty="0" smtClean="0"/>
              <a:t>Select if item is dropped</a:t>
            </a:r>
            <a:endParaRPr lang="en-US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17" y="1124423"/>
            <a:ext cx="5588287" cy="49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0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45" y="232289"/>
            <a:ext cx="10772775" cy="710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classroom environment</a:t>
            </a:r>
            <a:endParaRPr lang="en-NZ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11213" y="1771650"/>
          <a:ext cx="56927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5728906" imgH="1517052" progId="Word.Document.12">
                  <p:embed/>
                </p:oleObj>
              </mc:Choice>
              <mc:Fallback>
                <p:oleObj name="Document" r:id="rId3" imgW="5728906" imgH="1517052" progId="Word.Documen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213" y="1771650"/>
                        <a:ext cx="5692775" cy="150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1213" y="3016460"/>
          <a:ext cx="5729287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5728906" imgH="3531977" progId="Word.Document.12">
                  <p:embed/>
                </p:oleObj>
              </mc:Choice>
              <mc:Fallback>
                <p:oleObj name="Document" r:id="rId5" imgW="5728906" imgH="3531977" progId="Word.Documen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213" y="3016460"/>
                        <a:ext cx="5729287" cy="353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http://127.0.0.1:60853/15f29daf-8090-4157-9c86-fd177b631585/1/res/01%20reliability/resources/4f56c686f4fe10bd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94" y="1054580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11213" y="6443932"/>
            <a:ext cx="40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values lower if item dropped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5339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table</a:t>
            </a:r>
            <a:endParaRPr lang="en-N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34866"/>
              </p:ext>
            </p:extLst>
          </p:nvPr>
        </p:nvGraphicFramePr>
        <p:xfrm>
          <a:off x="1108973" y="1866979"/>
          <a:ext cx="8127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60549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453721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28669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SCoA</a:t>
                      </a:r>
                      <a:r>
                        <a:rPr lang="en-US" baseline="0" dirty="0" smtClean="0"/>
                        <a:t> Scale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Alpha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Omega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13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.881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.883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0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00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4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9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2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5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0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6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Improvement</a:t>
                      </a:r>
                      <a:r>
                        <a:rPr lang="en-US" baseline="0" dirty="0" smtClean="0"/>
                        <a:t> (SI+TI)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6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Affective (CE+PE)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Attributes (SF+SQ)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0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Irrelevance (IG + 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50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037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Scale Scores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DATA&gt;Compute</a:t>
            </a:r>
          </a:p>
          <a:p>
            <a:pPr lvl="1"/>
            <a:r>
              <a:rPr lang="en-US" dirty="0" smtClean="0"/>
              <a:t>Insert name for new variable</a:t>
            </a:r>
          </a:p>
          <a:p>
            <a:pPr lvl="1"/>
            <a:r>
              <a:rPr lang="en-US" dirty="0" smtClean="0"/>
              <a:t>Click </a:t>
            </a:r>
            <a:r>
              <a:rPr lang="en-US" i="1" dirty="0" smtClean="0"/>
              <a:t>f</a:t>
            </a:r>
            <a:r>
              <a:rPr lang="en-US" dirty="0" smtClean="0"/>
              <a:t>(x) to get commands</a:t>
            </a:r>
          </a:p>
          <a:p>
            <a:pPr lvl="1"/>
            <a:r>
              <a:rPr lang="en-US" dirty="0" smtClean="0"/>
              <a:t>Double-click MEAN</a:t>
            </a:r>
          </a:p>
          <a:p>
            <a:pPr lvl="1"/>
            <a:r>
              <a:rPr lang="en-US" dirty="0" smtClean="0"/>
              <a:t>Insert variable names separated by commas</a:t>
            </a:r>
          </a:p>
          <a:p>
            <a:pPr lvl="1"/>
            <a:r>
              <a:rPr lang="en-US" dirty="0" smtClean="0"/>
              <a:t>&lt;&lt;Presto calculated values appear&gt;&gt;</a:t>
            </a:r>
          </a:p>
          <a:p>
            <a:pPr lvl="1"/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Repeat for all 8 SCoA scales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592" y="1124606"/>
            <a:ext cx="5010407" cy="2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3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7946"/>
          </a:xfrm>
        </p:spPr>
        <p:txBody>
          <a:bodyPr/>
          <a:lstStyle/>
          <a:p>
            <a:r>
              <a:rPr lang="en-US" dirty="0" smtClean="0"/>
              <a:t>Compute Correlation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92370"/>
            <a:ext cx="10753725" cy="4285495"/>
          </a:xfrm>
        </p:spPr>
        <p:txBody>
          <a:bodyPr/>
          <a:lstStyle/>
          <a:p>
            <a:r>
              <a:rPr lang="en-US" dirty="0" smtClean="0"/>
              <a:t>Click Regression&gt;Select Correlation Matrix</a:t>
            </a:r>
          </a:p>
          <a:p>
            <a:pPr lvl="1"/>
            <a:r>
              <a:rPr lang="en-US" dirty="0" smtClean="0"/>
              <a:t>Select variables of interest into box</a:t>
            </a:r>
          </a:p>
          <a:p>
            <a:pPr lvl="1"/>
            <a:endParaRPr lang="en-US" dirty="0" smtClean="0"/>
          </a:p>
          <a:p>
            <a:pPr lvl="1"/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27" y="830425"/>
            <a:ext cx="4381725" cy="471194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05389"/>
              </p:ext>
            </p:extLst>
          </p:nvPr>
        </p:nvGraphicFramePr>
        <p:xfrm>
          <a:off x="3518453" y="1976915"/>
          <a:ext cx="57292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5728906" imgH="2124882" progId="Word.Document.12">
                  <p:embed/>
                </p:oleObj>
              </mc:Choice>
              <mc:Fallback>
                <p:oleObj name="Document" r:id="rId4" imgW="5728906" imgH="2124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8453" y="1976915"/>
                        <a:ext cx="5729287" cy="212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02" y="3039746"/>
            <a:ext cx="3473629" cy="37149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6519" y="57651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 smtClean="0"/>
              <a:t>Correlation: </a:t>
            </a:r>
            <a:r>
              <a:rPr lang="en-NZ" i="1" dirty="0" smtClean="0"/>
              <a:t>t </a:t>
            </a:r>
            <a:r>
              <a:rPr lang="en-NZ" dirty="0"/>
              <a:t>= 21.084, </a:t>
            </a:r>
            <a:r>
              <a:rPr lang="en-NZ" i="1" dirty="0"/>
              <a:t>df </a:t>
            </a:r>
            <a:r>
              <a:rPr lang="en-NZ" dirty="0"/>
              <a:t>= 615, </a:t>
            </a:r>
            <a:r>
              <a:rPr lang="en-NZ" i="1" dirty="0" smtClean="0"/>
              <a:t>p</a:t>
            </a:r>
            <a:r>
              <a:rPr lang="en-NZ" dirty="0" smtClean="0"/>
              <a:t> </a:t>
            </a:r>
            <a:r>
              <a:rPr lang="en-NZ" dirty="0"/>
              <a:t>&lt; </a:t>
            </a:r>
            <a:r>
              <a:rPr lang="en-NZ" dirty="0" smtClean="0"/>
              <a:t>2.2e-16 </a:t>
            </a:r>
          </a:p>
          <a:p>
            <a:r>
              <a:rPr lang="en-NZ" dirty="0" smtClean="0"/>
              <a:t>95 </a:t>
            </a:r>
            <a:r>
              <a:rPr lang="en-NZ" dirty="0"/>
              <a:t>percent confidence interval: </a:t>
            </a:r>
            <a:r>
              <a:rPr lang="en-NZ" dirty="0" smtClean="0"/>
              <a:t>0.5994525, 0.6913241</a:t>
            </a:r>
          </a:p>
          <a:p>
            <a:r>
              <a:rPr lang="en-NZ" dirty="0" smtClean="0"/>
              <a:t>sample </a:t>
            </a:r>
            <a:r>
              <a:rPr lang="en-NZ" dirty="0"/>
              <a:t>estimates:      </a:t>
            </a:r>
            <a:r>
              <a:rPr lang="en-NZ" dirty="0" smtClean="0"/>
              <a:t>r= </a:t>
            </a:r>
            <a:r>
              <a:rPr lang="en-NZ" dirty="0"/>
              <a:t>0.6477369</a:t>
            </a:r>
          </a:p>
        </p:txBody>
      </p:sp>
    </p:spTree>
    <p:extLst>
      <p:ext uri="{BB962C8B-B14F-4D97-AF65-F5344CB8AC3E}">
        <p14:creationId xmlns:p14="http://schemas.microsoft.com/office/powerpoint/2010/main" val="495939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approach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Jamovi&gt;Install Base R module</a:t>
            </a:r>
          </a:p>
          <a:p>
            <a:pPr lvl="1"/>
            <a:r>
              <a:rPr lang="en-US" dirty="0" smtClean="0"/>
              <a:t>Select Correlation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1" y="2738850"/>
            <a:ext cx="5448580" cy="3778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12" y="2738850"/>
            <a:ext cx="5455146" cy="33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71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65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Complete the scale inter-correlation matrix</a:t>
            </a:r>
            <a:endParaRPr lang="en-NZ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89147"/>
              </p:ext>
            </p:extLst>
          </p:nvPr>
        </p:nvGraphicFramePr>
        <p:xfrm>
          <a:off x="807050" y="1295090"/>
          <a:ext cx="1001910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048">
                  <a:extLst>
                    <a:ext uri="{9D8B030D-6E8A-4147-A177-3AD203B41FA5}">
                      <a16:colId xmlns:a16="http://schemas.microsoft.com/office/drawing/2014/main" val="2945494491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3828731333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2794696923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3625252995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3638000632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1426419134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2817035106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4182716516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3025681328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2320270507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570735970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168342818"/>
                    </a:ext>
                  </a:extLst>
                </a:gridCol>
                <a:gridCol w="725338">
                  <a:extLst>
                    <a:ext uri="{9D8B030D-6E8A-4147-A177-3AD203B41FA5}">
                      <a16:colId xmlns:a16="http://schemas.microsoft.com/office/drawing/2014/main" val="7604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7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2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PE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5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SI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7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TI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15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IG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7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48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SQ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7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 Improve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81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 Social</a:t>
                      </a:r>
                      <a:r>
                        <a:rPr lang="en-US" baseline="0" dirty="0" smtClean="0"/>
                        <a:t> Affect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2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11. External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9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12. </a:t>
                      </a:r>
                      <a:r>
                        <a:rPr lang="en-US" dirty="0" err="1" smtClean="0"/>
                        <a:t>Irrel</a:t>
                      </a:r>
                      <a:r>
                        <a:rPr lang="en-US" dirty="0" smtClean="0"/>
                        <a:t>.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53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51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Mean Differences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significance indicates how large not how rare a difference is</a:t>
            </a:r>
          </a:p>
          <a:p>
            <a:pPr lvl="1"/>
            <a:r>
              <a:rPr lang="en-US" dirty="0" smtClean="0"/>
              <a:t>Cohen’s d is a proportion of standard deviation</a:t>
            </a:r>
          </a:p>
          <a:p>
            <a:pPr lvl="1"/>
            <a:r>
              <a:rPr lang="en-US" dirty="0" smtClean="0"/>
              <a:t>Simple to calculate and understand</a:t>
            </a:r>
          </a:p>
          <a:p>
            <a:pPr lvl="1"/>
            <a:r>
              <a:rPr lang="en-US" i="1" dirty="0"/>
              <a:t>d</a:t>
            </a:r>
            <a:r>
              <a:rPr lang="en-US" dirty="0" smtClean="0"/>
              <a:t>=(</a:t>
            </a:r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-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)/((</a:t>
            </a:r>
            <a:r>
              <a:rPr lang="en-US" i="1" dirty="0" smtClean="0"/>
              <a:t>SD</a:t>
            </a:r>
            <a:r>
              <a:rPr lang="en-US" baseline="-25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SD</a:t>
            </a:r>
            <a:r>
              <a:rPr lang="en-US" baseline="-25000" dirty="0" smtClean="0"/>
              <a:t>1</a:t>
            </a:r>
            <a:r>
              <a:rPr lang="en-US" dirty="0" smtClean="0"/>
              <a:t>)/2)</a:t>
            </a:r>
            <a:endParaRPr lang="en-NZ" dirty="0"/>
          </a:p>
          <a:p>
            <a:pPr lvl="1"/>
            <a:r>
              <a:rPr lang="en-US" dirty="0" smtClean="0"/>
              <a:t>Scale reliability provides </a:t>
            </a:r>
            <a:r>
              <a:rPr lang="en-US" i="1" dirty="0" smtClean="0"/>
              <a:t>M </a:t>
            </a:r>
            <a:r>
              <a:rPr lang="en-US" dirty="0" smtClean="0"/>
              <a:t>and </a:t>
            </a:r>
            <a:r>
              <a:rPr lang="en-US" i="1" dirty="0" smtClean="0"/>
              <a:t>SD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58271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78" y="76838"/>
            <a:ext cx="10772775" cy="725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Means Table (from Reliability)</a:t>
            </a:r>
            <a:endParaRPr lang="en-N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53205"/>
              </p:ext>
            </p:extLst>
          </p:nvPr>
        </p:nvGraphicFramePr>
        <p:xfrm>
          <a:off x="476077" y="1062457"/>
          <a:ext cx="11100578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718">
                  <a:extLst>
                    <a:ext uri="{9D8B030D-6E8A-4147-A177-3AD203B41FA5}">
                      <a16:colId xmlns:a16="http://schemas.microsoft.com/office/drawing/2014/main" val="2755444925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193074439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3911686403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2239525807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1691774669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3685028528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1891253315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360281733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2862870496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725486356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1331636554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772117226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1644353762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1243291141"/>
                    </a:ext>
                  </a:extLst>
                </a:gridCol>
                <a:gridCol w="701990">
                  <a:extLst>
                    <a:ext uri="{9D8B030D-6E8A-4147-A177-3AD203B41FA5}">
                      <a16:colId xmlns:a16="http://schemas.microsoft.com/office/drawing/2014/main" val="307330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M</a:t>
                      </a:r>
                      <a:endParaRPr lang="en-N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SD</a:t>
                      </a:r>
                      <a:endParaRPr lang="en-N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6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7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8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9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10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11</a:t>
                      </a:r>
                      <a:endParaRPr lang="en-N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12</a:t>
                      </a:r>
                      <a:endParaRPr lang="en-NZ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1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0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PE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7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SI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30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TI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4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3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3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6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SQ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89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 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8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 Social</a:t>
                      </a:r>
                      <a:r>
                        <a:rPr lang="en-US" baseline="0" dirty="0" smtClean="0"/>
                        <a:t> Affect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2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11. 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2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12. </a:t>
                      </a:r>
                      <a:r>
                        <a:rPr lang="en-US" dirty="0" smtClean="0"/>
                        <a:t>Irrelevance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―</a:t>
                      </a:r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2109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390" y="712481"/>
            <a:ext cx="844526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Effect size of mean difference (Cohen’s 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807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Scale reliability 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274" y="2157731"/>
            <a:ext cx="10753725" cy="3766185"/>
          </a:xfrm>
        </p:spPr>
        <p:txBody>
          <a:bodyPr/>
          <a:lstStyle/>
          <a:p>
            <a:r>
              <a:rPr lang="en-NZ" dirty="0" smtClean="0"/>
              <a:t>The degree to which a set of items consistently measures a construct</a:t>
            </a:r>
          </a:p>
          <a:p>
            <a:r>
              <a:rPr lang="en-NZ" dirty="0" smtClean="0"/>
              <a:t>Multiple approaches include</a:t>
            </a:r>
          </a:p>
          <a:p>
            <a:pPr lvl="1"/>
            <a:r>
              <a:rPr lang="en-NZ" dirty="0" smtClean="0"/>
              <a:t>Agreement within a set of items (internal estimate of reliability)</a:t>
            </a:r>
          </a:p>
          <a:p>
            <a:pPr lvl="2"/>
            <a:r>
              <a:rPr lang="en-NZ" dirty="0" smtClean="0"/>
              <a:t>Multipl</a:t>
            </a:r>
            <a:r>
              <a:rPr lang="en-NZ" dirty="0" smtClean="0"/>
              <a:t>e estimators of agreement: </a:t>
            </a:r>
            <a:r>
              <a:rPr lang="en-NZ" dirty="0" smtClean="0"/>
              <a:t>Split-half, median </a:t>
            </a:r>
            <a:r>
              <a:rPr lang="en-NZ" dirty="0" smtClean="0"/>
              <a:t>item </a:t>
            </a:r>
            <a:r>
              <a:rPr lang="en-NZ" dirty="0" smtClean="0"/>
              <a:t>inter-correlation, etc.</a:t>
            </a:r>
            <a:endParaRPr lang="en-NZ" dirty="0" smtClean="0"/>
          </a:p>
          <a:p>
            <a:pPr lvl="1"/>
            <a:r>
              <a:rPr lang="en-NZ" dirty="0" smtClean="0"/>
              <a:t>Consistency of responding across times (test-retest reliability)</a:t>
            </a:r>
          </a:p>
          <a:p>
            <a:pPr lvl="2"/>
            <a:r>
              <a:rPr lang="en-NZ" dirty="0" smtClean="0"/>
              <a:t>Correlation </a:t>
            </a:r>
            <a:r>
              <a:rPr lang="en-NZ" dirty="0" smtClean="0"/>
              <a:t>between times in a repeated </a:t>
            </a:r>
            <a:r>
              <a:rPr lang="en-NZ" dirty="0" smtClean="0"/>
              <a:t>measurement</a:t>
            </a:r>
          </a:p>
          <a:p>
            <a:pPr lvl="1"/>
            <a:r>
              <a:rPr lang="en-US" dirty="0"/>
              <a:t>Consistency between judges or </a:t>
            </a:r>
            <a:r>
              <a:rPr lang="en-US" dirty="0" smtClean="0"/>
              <a:t>raters</a:t>
            </a:r>
          </a:p>
          <a:p>
            <a:pPr lvl="2"/>
            <a:r>
              <a:rPr lang="en-US" dirty="0" smtClean="0"/>
              <a:t>Inter-rater reliability</a:t>
            </a:r>
            <a:endParaRPr lang="en-US" dirty="0"/>
          </a:p>
          <a:p>
            <a:pPr marL="0" lvl="2" indent="0">
              <a:buNone/>
            </a:pPr>
            <a:endParaRPr lang="en-NZ" dirty="0" smtClean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282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94761"/>
          </a:xfrm>
        </p:spPr>
        <p:txBody>
          <a:bodyPr/>
          <a:lstStyle/>
          <a:p>
            <a:r>
              <a:rPr lang="en-NZ" dirty="0" smtClean="0"/>
              <a:t>Test-retest (parallel test)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313" y="2108540"/>
            <a:ext cx="10972800" cy="4797152"/>
          </a:xfrm>
        </p:spPr>
        <p:txBody>
          <a:bodyPr>
            <a:normAutofit/>
          </a:bodyPr>
          <a:lstStyle/>
          <a:p>
            <a:r>
              <a:rPr lang="en-NZ" i="1" dirty="0" err="1"/>
              <a:t>r</a:t>
            </a:r>
            <a:r>
              <a:rPr lang="en-NZ" dirty="0" err="1"/>
              <a:t>XY</a:t>
            </a:r>
            <a:r>
              <a:rPr lang="en-NZ" dirty="0"/>
              <a:t>=1 represents a perfect correlation between time X and time Y</a:t>
            </a:r>
          </a:p>
          <a:p>
            <a:pPr lvl="1"/>
            <a:r>
              <a:rPr lang="en-NZ" dirty="0"/>
              <a:t>But random error still exists so </a:t>
            </a:r>
            <a:r>
              <a:rPr lang="en-NZ" i="1" dirty="0"/>
              <a:t>r</a:t>
            </a:r>
            <a:r>
              <a:rPr lang="en-NZ" dirty="0"/>
              <a:t>XY≠1</a:t>
            </a:r>
          </a:p>
          <a:p>
            <a:pPr lvl="1"/>
            <a:r>
              <a:rPr lang="en-NZ" dirty="0"/>
              <a:t>Less error in each score means the correlation between T scores will be higher </a:t>
            </a:r>
            <a:endParaRPr lang="en-NZ" dirty="0" smtClean="0"/>
          </a:p>
          <a:p>
            <a:r>
              <a:rPr lang="en-US" dirty="0" smtClean="0"/>
              <a:t>Parallel </a:t>
            </a:r>
            <a:r>
              <a:rPr lang="en-US" dirty="0"/>
              <a:t>tests </a:t>
            </a:r>
            <a:r>
              <a:rPr lang="en-US" dirty="0" smtClean="0"/>
              <a:t>are independent </a:t>
            </a:r>
            <a:r>
              <a:rPr lang="en-US" dirty="0"/>
              <a:t>repetitions of the same </a:t>
            </a:r>
            <a:r>
              <a:rPr lang="en-US" dirty="0" smtClean="0"/>
              <a:t>test </a:t>
            </a:r>
            <a:r>
              <a:rPr lang="en-NZ" dirty="0" smtClean="0"/>
              <a:t>under </a:t>
            </a:r>
            <a:r>
              <a:rPr lang="en-NZ" dirty="0"/>
              <a:t>the same </a:t>
            </a:r>
            <a:r>
              <a:rPr lang="en-NZ" dirty="0" smtClean="0"/>
              <a:t>circumstances </a:t>
            </a:r>
          </a:p>
          <a:p>
            <a:pPr lvl="1"/>
            <a:r>
              <a:rPr lang="en-NZ" dirty="0" smtClean="0"/>
              <a:t>Requires similarity of</a:t>
            </a:r>
          </a:p>
          <a:p>
            <a:pPr lvl="2"/>
            <a:r>
              <a:rPr lang="en-NZ" dirty="0" smtClean="0"/>
              <a:t>the score AND the variance</a:t>
            </a:r>
          </a:p>
          <a:p>
            <a:pPr lvl="2"/>
            <a:endParaRPr lang="en-NZ" dirty="0"/>
          </a:p>
          <a:p>
            <a:pPr lvl="2"/>
            <a:r>
              <a:rPr lang="en-NZ" dirty="0" smtClean="0"/>
              <a:t>Reliability is correlation between X and X’</a:t>
            </a:r>
          </a:p>
          <a:p>
            <a:r>
              <a:rPr lang="en-NZ" dirty="0" smtClean="0"/>
              <a:t>But difficult to obtain such data</a:t>
            </a:r>
          </a:p>
          <a:p>
            <a:pPr lvl="1"/>
            <a:r>
              <a:rPr lang="en-NZ" dirty="0" smtClean="0"/>
              <a:t>Who wants to give the same test twice in 3-6 weeks?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58" y="4735880"/>
            <a:ext cx="2228850" cy="37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16" y="4653817"/>
            <a:ext cx="1619250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240" y="4804416"/>
            <a:ext cx="2936301" cy="10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Internal estimates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455862"/>
          </a:xfrm>
        </p:spPr>
        <p:txBody>
          <a:bodyPr>
            <a:normAutofit/>
          </a:bodyPr>
          <a:lstStyle/>
          <a:p>
            <a:r>
              <a:rPr lang="en-NZ" dirty="0" smtClean="0"/>
              <a:t>Cronbach’s alpha</a:t>
            </a:r>
          </a:p>
          <a:p>
            <a:pPr lvl="1"/>
            <a:r>
              <a:rPr lang="en-NZ" dirty="0" smtClean="0"/>
              <a:t>The median inter-item </a:t>
            </a:r>
            <a:r>
              <a:rPr lang="en-NZ" dirty="0" smtClean="0"/>
              <a:t>correlation using data from a single administration</a:t>
            </a:r>
          </a:p>
          <a:p>
            <a:r>
              <a:rPr lang="en-NZ" dirty="0"/>
              <a:t>Equivalent to </a:t>
            </a:r>
          </a:p>
          <a:p>
            <a:pPr lvl="1"/>
            <a:r>
              <a:rPr lang="en-US" dirty="0"/>
              <a:t>KR20 </a:t>
            </a:r>
            <a:r>
              <a:rPr lang="en-US" dirty="0" smtClean="0"/>
              <a:t>for dichotomous items</a:t>
            </a:r>
            <a:endParaRPr lang="en-US" dirty="0"/>
          </a:p>
          <a:p>
            <a:pPr lvl="1"/>
            <a:r>
              <a:rPr lang="en-US" dirty="0" err="1"/>
              <a:t>Guttman’s</a:t>
            </a:r>
            <a:r>
              <a:rPr lang="en-US" dirty="0"/>
              <a:t> </a:t>
            </a:r>
            <a:r>
              <a:rPr lang="en-US" i="1" dirty="0"/>
              <a:t>λ</a:t>
            </a:r>
            <a:r>
              <a:rPr lang="en-US" baseline="-25000" dirty="0"/>
              <a:t>3</a:t>
            </a:r>
          </a:p>
          <a:p>
            <a:r>
              <a:rPr lang="en-NZ" dirty="0" err="1" smtClean="0"/>
              <a:t>Alpha≤</a:t>
            </a:r>
            <a:r>
              <a:rPr lang="en-NZ" i="1" dirty="0" err="1" smtClean="0"/>
              <a:t>r</a:t>
            </a:r>
            <a:r>
              <a:rPr lang="en-NZ" dirty="0" err="1" smtClean="0"/>
              <a:t>XY</a:t>
            </a:r>
            <a:endParaRPr lang="en-NZ" dirty="0" smtClean="0"/>
          </a:p>
          <a:p>
            <a:r>
              <a:rPr lang="en-NZ" dirty="0" smtClean="0"/>
              <a:t>Lowest estimator of the lower bound of inter-item correlation </a:t>
            </a:r>
          </a:p>
          <a:p>
            <a:pPr lvl="1"/>
            <a:r>
              <a:rPr lang="en-NZ" dirty="0" smtClean="0"/>
              <a:t>We are estimating the bottom end of a range of reliabilities (Sijtsma, 2009)</a:t>
            </a:r>
          </a:p>
        </p:txBody>
      </p:sp>
    </p:spTree>
    <p:extLst>
      <p:ext uri="{BB962C8B-B14F-4D97-AF65-F5344CB8AC3E}">
        <p14:creationId xmlns:p14="http://schemas.microsoft.com/office/powerpoint/2010/main" val="38276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30" y="344258"/>
            <a:ext cx="10772775" cy="656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alpha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250830"/>
            <a:ext cx="10753725" cy="513271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Alpha is </a:t>
            </a:r>
            <a:r>
              <a:rPr lang="en-US" dirty="0"/>
              <a:t>the </a:t>
            </a:r>
            <a:r>
              <a:rPr lang="en-US" i="1" dirty="0"/>
              <a:t>essentially tau-equivalent </a:t>
            </a:r>
            <a:r>
              <a:rPr lang="en-US" dirty="0" smtClean="0"/>
              <a:t>model</a:t>
            </a:r>
          </a:p>
          <a:p>
            <a:pPr lvl="2"/>
            <a:r>
              <a:rPr lang="en-US" dirty="0"/>
              <a:t>constant item variances for the true </a:t>
            </a:r>
            <a:r>
              <a:rPr lang="en-US" dirty="0" smtClean="0"/>
              <a:t>scores </a:t>
            </a:r>
          </a:p>
          <a:p>
            <a:pPr lvl="2"/>
            <a:r>
              <a:rPr lang="en-US" dirty="0" smtClean="0"/>
              <a:t>true score means and the error variances of the items vary</a:t>
            </a:r>
          </a:p>
          <a:p>
            <a:pPr lvl="1"/>
            <a:r>
              <a:rPr lang="en-US" dirty="0" smtClean="0"/>
              <a:t>Assuming the true score variance (</a:t>
            </a:r>
            <a:r>
              <a:rPr lang="en-US" dirty="0"/>
              <a:t>equal </a:t>
            </a:r>
            <a:r>
              <a:rPr lang="en-US" dirty="0" smtClean="0"/>
              <a:t>sensitivity) is constant across all items is improbable &amp; unrealistic. Hence, alpha is an inappropriate measure of internal consistency reliability</a:t>
            </a:r>
            <a:endParaRPr lang="en-NZ" dirty="0"/>
          </a:p>
          <a:p>
            <a:pPr lvl="1"/>
            <a:r>
              <a:rPr lang="en-US" dirty="0"/>
              <a:t>where essentially tau-equivalence assumptions </a:t>
            </a:r>
            <a:r>
              <a:rPr lang="en-US" dirty="0" smtClean="0"/>
              <a:t>are violated</a:t>
            </a:r>
            <a:r>
              <a:rPr lang="en-US" dirty="0"/>
              <a:t>, estimation </a:t>
            </a:r>
            <a:r>
              <a:rPr lang="en-US" dirty="0" smtClean="0"/>
              <a:t>of reliability </a:t>
            </a:r>
            <a:r>
              <a:rPr lang="en-US" dirty="0"/>
              <a:t>of alpha is lower than the population (i.e., true) level of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/>
              <a:t>alpha tends to underestimate the degree of internal consistency of a scale when errors </a:t>
            </a:r>
            <a:r>
              <a:rPr lang="en-US" dirty="0" smtClean="0"/>
              <a:t>are uncorrelated.</a:t>
            </a:r>
          </a:p>
          <a:p>
            <a:pPr lvl="1"/>
            <a:r>
              <a:rPr lang="en-US" dirty="0"/>
              <a:t>reliability of alpha can also be inflated when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errors for each item </a:t>
            </a:r>
            <a:r>
              <a:rPr lang="en-US" dirty="0" smtClean="0"/>
              <a:t>are correlated </a:t>
            </a:r>
            <a:r>
              <a:rPr lang="en-US" dirty="0"/>
              <a:t>or the number of items is significantly </a:t>
            </a:r>
            <a:r>
              <a:rPr lang="en-US" dirty="0" smtClean="0"/>
              <a:t>increased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gauge the magnitude, direction, </a:t>
            </a:r>
            <a:r>
              <a:rPr lang="en-US" dirty="0"/>
              <a:t>or even </a:t>
            </a:r>
            <a:r>
              <a:rPr lang="en-US" dirty="0"/>
              <a:t>the source of any bias.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848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16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Alpha if item deleted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identify deviant items</a:t>
            </a:r>
          </a:p>
          <a:p>
            <a:pPr lvl="1"/>
            <a:r>
              <a:rPr lang="en-US" dirty="0"/>
              <a:t>assumes equal error variance across all </a:t>
            </a:r>
            <a:r>
              <a:rPr lang="en-US" dirty="0" smtClean="0"/>
              <a:t>items which is contrary to essentially tau-equivalent assumptions in calculating alpha in the first place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Sample dependent. Increases alpha in this sample but not necessarily the population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191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3540"/>
            <a:ext cx="10972800" cy="887188"/>
          </a:xfrm>
        </p:spPr>
        <p:txBody>
          <a:bodyPr/>
          <a:lstStyle/>
          <a:p>
            <a:r>
              <a:rPr lang="en-NZ" dirty="0" smtClean="0"/>
              <a:t>GLB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38648"/>
            <a:ext cx="10972800" cy="4268643"/>
          </a:xfrm>
        </p:spPr>
        <p:txBody>
          <a:bodyPr>
            <a:normAutofit/>
          </a:bodyPr>
          <a:lstStyle/>
          <a:p>
            <a:r>
              <a:rPr lang="en-US" dirty="0" smtClean="0"/>
              <a:t>greatest </a:t>
            </a:r>
            <a:r>
              <a:rPr lang="en-US" dirty="0"/>
              <a:t>lower bound (</a:t>
            </a:r>
            <a:r>
              <a:rPr lang="en-US" i="1" dirty="0"/>
              <a:t>glb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represents the smallest reliability possible given observable covariance matrix </a:t>
            </a:r>
            <a:r>
              <a:rPr lang="en-US" b="1" dirty="0"/>
              <a:t>C</a:t>
            </a:r>
            <a:r>
              <a:rPr lang="en-US" i="1" baseline="-25000" dirty="0"/>
              <a:t>X</a:t>
            </a:r>
            <a:r>
              <a:rPr lang="en-US" dirty="0"/>
              <a:t> under the restriction that the sum of error variances is maximized for errors that correlate 0 with other variables. </a:t>
            </a:r>
          </a:p>
          <a:p>
            <a:pPr lvl="1"/>
            <a:r>
              <a:rPr lang="en-US" dirty="0"/>
              <a:t>data from one test administration restricts the real reliability to the interval [</a:t>
            </a:r>
            <a:r>
              <a:rPr lang="en-US" i="1" dirty="0"/>
              <a:t>glb</a:t>
            </a:r>
            <a:r>
              <a:rPr lang="en-US" dirty="0"/>
              <a:t>, 1]. This means that when the glb is found to be 0.8, the true reliability has a value in the interval [0.8; 1]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Not in SPSS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in </a:t>
            </a:r>
            <a:r>
              <a:rPr lang="en-US" dirty="0" err="1"/>
              <a:t>TiaPlus</a:t>
            </a:r>
            <a:r>
              <a:rPr lang="en-US" dirty="0"/>
              <a:t> from CITO (Netherlands) free upon request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7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1197</TotalTime>
  <Words>2187</Words>
  <Application>Microsoft Office PowerPoint</Application>
  <PresentationFormat>Widescreen</PresentationFormat>
  <Paragraphs>353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Verdana</vt:lpstr>
      <vt:lpstr>Wingdings</vt:lpstr>
      <vt:lpstr>Metropolitan</vt:lpstr>
      <vt:lpstr>Microsoft Word Document</vt:lpstr>
      <vt:lpstr>Scale Analysis: Unidimensional reliability</vt:lpstr>
      <vt:lpstr>Creating a scale</vt:lpstr>
      <vt:lpstr>Reliability Assumptions</vt:lpstr>
      <vt:lpstr>Scale reliability </vt:lpstr>
      <vt:lpstr>Test-retest (parallel test)</vt:lpstr>
      <vt:lpstr>Internal estimates</vt:lpstr>
      <vt:lpstr>alpha</vt:lpstr>
      <vt:lpstr>Alpha if item deleted</vt:lpstr>
      <vt:lpstr>GLB</vt:lpstr>
      <vt:lpstr>TiaPlus</vt:lpstr>
      <vt:lpstr>SCoA</vt:lpstr>
      <vt:lpstr>McDonald’s omega</vt:lpstr>
      <vt:lpstr>Conventional thresholds</vt:lpstr>
      <vt:lpstr>Ordinal rating scales</vt:lpstr>
      <vt:lpstr>CE1 Response  Category Information</vt:lpstr>
      <vt:lpstr>Response thresholds of polytomous rating scale</vt:lpstr>
      <vt:lpstr>Ordinal rating scale</vt:lpstr>
      <vt:lpstr>Reliability of a scale</vt:lpstr>
      <vt:lpstr>Order of items in a scale</vt:lpstr>
      <vt:lpstr>Summary</vt:lpstr>
      <vt:lpstr>What they do</vt:lpstr>
      <vt:lpstr>But….</vt:lpstr>
      <vt:lpstr>Getting Started with analysis</vt:lpstr>
      <vt:lpstr> Introduction to Data File for Guided Practice: Student Conceptions of Assessment v6</vt:lpstr>
      <vt:lpstr>Students’ Conceptions of Assessment</vt:lpstr>
      <vt:lpstr>PowerPoint Presentation</vt:lpstr>
      <vt:lpstr>Data Dictionary</vt:lpstr>
      <vt:lpstr>Variables</vt:lpstr>
      <vt:lpstr>JAMOVI</vt:lpstr>
      <vt:lpstr>Scale analysis</vt:lpstr>
      <vt:lpstr>Results classroom environment</vt:lpstr>
      <vt:lpstr>Complete the table</vt:lpstr>
      <vt:lpstr>Create Scale Scores</vt:lpstr>
      <vt:lpstr>Compute Correlation</vt:lpstr>
      <vt:lpstr>Alternate approach</vt:lpstr>
      <vt:lpstr>Complete the scale inter-correlation matrix</vt:lpstr>
      <vt:lpstr>Evaluating Mean Differences</vt:lpstr>
      <vt:lpstr>Prepare Means Table (from Reliability)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 Analysis: Simplest approach to a single dimension; discussion of estimators</dc:title>
  <dc:creator>Gavin Brown</dc:creator>
  <cp:lastModifiedBy>Gavin Brown</cp:lastModifiedBy>
  <cp:revision>22</cp:revision>
  <dcterms:created xsi:type="dcterms:W3CDTF">2019-07-14T21:50:07Z</dcterms:created>
  <dcterms:modified xsi:type="dcterms:W3CDTF">2019-07-20T22:02:01Z</dcterms:modified>
</cp:coreProperties>
</file>