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58" r:id="rId3"/>
    <p:sldId id="291" r:id="rId4"/>
    <p:sldId id="292" r:id="rId5"/>
    <p:sldId id="268" r:id="rId6"/>
    <p:sldId id="289" r:id="rId7"/>
    <p:sldId id="290" r:id="rId8"/>
    <p:sldId id="293" r:id="rId9"/>
    <p:sldId id="29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86"/>
  </p:normalViewPr>
  <p:slideViewPr>
    <p:cSldViewPr snapToGrid="0" snapToObjects="1">
      <p:cViewPr varScale="1">
        <p:scale>
          <a:sx n="105" d="100"/>
          <a:sy n="105" d="100"/>
        </p:scale>
        <p:origin x="30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F6E65-960D-C34A-B143-937E71C7D9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C4BE9F-D201-CD48-AB52-47E74D0E35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09B604-DB17-174B-89AD-6B2A96FEFAD7}"/>
              </a:ext>
            </a:extLst>
          </p:cNvPr>
          <p:cNvSpPr>
            <a:spLocks noGrp="1"/>
          </p:cNvSpPr>
          <p:nvPr>
            <p:ph type="dt" sz="half" idx="10"/>
          </p:nvPr>
        </p:nvSpPr>
        <p:spPr/>
        <p:txBody>
          <a:bodyPr/>
          <a:lstStyle/>
          <a:p>
            <a:fld id="{BB742DC9-7E6F-CD46-A7B2-E9300122AE22}" type="datetimeFigureOut">
              <a:rPr lang="en-US" smtClean="0"/>
              <a:t>8/2/19</a:t>
            </a:fld>
            <a:endParaRPr lang="en-US"/>
          </a:p>
        </p:txBody>
      </p:sp>
      <p:sp>
        <p:nvSpPr>
          <p:cNvPr id="5" name="Footer Placeholder 4">
            <a:extLst>
              <a:ext uri="{FF2B5EF4-FFF2-40B4-BE49-F238E27FC236}">
                <a16:creationId xmlns:a16="http://schemas.microsoft.com/office/drawing/2014/main" id="{B4CF4EE1-657D-3F40-95D7-C946A70873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266B64-9BAE-4842-BAA2-32B2C60A4034}"/>
              </a:ext>
            </a:extLst>
          </p:cNvPr>
          <p:cNvSpPr>
            <a:spLocks noGrp="1"/>
          </p:cNvSpPr>
          <p:nvPr>
            <p:ph type="sldNum" sz="quarter" idx="12"/>
          </p:nvPr>
        </p:nvSpPr>
        <p:spPr/>
        <p:txBody>
          <a:bodyPr/>
          <a:lstStyle/>
          <a:p>
            <a:fld id="{B12F0A45-7110-274B-BC1E-2E4C2F088C8D}" type="slidenum">
              <a:rPr lang="en-US" smtClean="0"/>
              <a:t>‹#›</a:t>
            </a:fld>
            <a:endParaRPr lang="en-US"/>
          </a:p>
        </p:txBody>
      </p:sp>
    </p:spTree>
    <p:extLst>
      <p:ext uri="{BB962C8B-B14F-4D97-AF65-F5344CB8AC3E}">
        <p14:creationId xmlns:p14="http://schemas.microsoft.com/office/powerpoint/2010/main" val="76820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74876-4C47-C346-91CD-4AAAB8ED90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30E047-CDD9-2840-B236-4E186CF9CCB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BAEA4B-895C-0A4F-A7DF-F0ED6F8EB3E0}"/>
              </a:ext>
            </a:extLst>
          </p:cNvPr>
          <p:cNvSpPr>
            <a:spLocks noGrp="1"/>
          </p:cNvSpPr>
          <p:nvPr>
            <p:ph type="dt" sz="half" idx="10"/>
          </p:nvPr>
        </p:nvSpPr>
        <p:spPr/>
        <p:txBody>
          <a:bodyPr/>
          <a:lstStyle/>
          <a:p>
            <a:fld id="{BB742DC9-7E6F-CD46-A7B2-E9300122AE22}" type="datetimeFigureOut">
              <a:rPr lang="en-US" smtClean="0"/>
              <a:t>8/2/19</a:t>
            </a:fld>
            <a:endParaRPr lang="en-US"/>
          </a:p>
        </p:txBody>
      </p:sp>
      <p:sp>
        <p:nvSpPr>
          <p:cNvPr id="5" name="Footer Placeholder 4">
            <a:extLst>
              <a:ext uri="{FF2B5EF4-FFF2-40B4-BE49-F238E27FC236}">
                <a16:creationId xmlns:a16="http://schemas.microsoft.com/office/drawing/2014/main" id="{A5C7D5F0-2628-C14B-80F4-3C2AFEA27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A4E3C8-774F-CE47-BD58-875127648BD6}"/>
              </a:ext>
            </a:extLst>
          </p:cNvPr>
          <p:cNvSpPr>
            <a:spLocks noGrp="1"/>
          </p:cNvSpPr>
          <p:nvPr>
            <p:ph type="sldNum" sz="quarter" idx="12"/>
          </p:nvPr>
        </p:nvSpPr>
        <p:spPr/>
        <p:txBody>
          <a:bodyPr/>
          <a:lstStyle/>
          <a:p>
            <a:fld id="{B12F0A45-7110-274B-BC1E-2E4C2F088C8D}" type="slidenum">
              <a:rPr lang="en-US" smtClean="0"/>
              <a:t>‹#›</a:t>
            </a:fld>
            <a:endParaRPr lang="en-US"/>
          </a:p>
        </p:txBody>
      </p:sp>
    </p:spTree>
    <p:extLst>
      <p:ext uri="{BB962C8B-B14F-4D97-AF65-F5344CB8AC3E}">
        <p14:creationId xmlns:p14="http://schemas.microsoft.com/office/powerpoint/2010/main" val="2345164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B8FF11-A3D2-0E47-9E40-A50F78F907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0C0F3A-8084-9D4D-8CB8-7C3EFCFF077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261038-CF7F-5547-B4FC-EEF63AA27553}"/>
              </a:ext>
            </a:extLst>
          </p:cNvPr>
          <p:cNvSpPr>
            <a:spLocks noGrp="1"/>
          </p:cNvSpPr>
          <p:nvPr>
            <p:ph type="dt" sz="half" idx="10"/>
          </p:nvPr>
        </p:nvSpPr>
        <p:spPr/>
        <p:txBody>
          <a:bodyPr/>
          <a:lstStyle/>
          <a:p>
            <a:fld id="{BB742DC9-7E6F-CD46-A7B2-E9300122AE22}" type="datetimeFigureOut">
              <a:rPr lang="en-US" smtClean="0"/>
              <a:t>8/2/19</a:t>
            </a:fld>
            <a:endParaRPr lang="en-US"/>
          </a:p>
        </p:txBody>
      </p:sp>
      <p:sp>
        <p:nvSpPr>
          <p:cNvPr id="5" name="Footer Placeholder 4">
            <a:extLst>
              <a:ext uri="{FF2B5EF4-FFF2-40B4-BE49-F238E27FC236}">
                <a16:creationId xmlns:a16="http://schemas.microsoft.com/office/drawing/2014/main" id="{58C8176B-25A4-B349-BE31-E6B8AF148D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30F28C-70BA-8744-BB82-53374304133A}"/>
              </a:ext>
            </a:extLst>
          </p:cNvPr>
          <p:cNvSpPr>
            <a:spLocks noGrp="1"/>
          </p:cNvSpPr>
          <p:nvPr>
            <p:ph type="sldNum" sz="quarter" idx="12"/>
          </p:nvPr>
        </p:nvSpPr>
        <p:spPr/>
        <p:txBody>
          <a:bodyPr/>
          <a:lstStyle/>
          <a:p>
            <a:fld id="{B12F0A45-7110-274B-BC1E-2E4C2F088C8D}" type="slidenum">
              <a:rPr lang="en-US" smtClean="0"/>
              <a:t>‹#›</a:t>
            </a:fld>
            <a:endParaRPr lang="en-US"/>
          </a:p>
        </p:txBody>
      </p:sp>
    </p:spTree>
    <p:extLst>
      <p:ext uri="{BB962C8B-B14F-4D97-AF65-F5344CB8AC3E}">
        <p14:creationId xmlns:p14="http://schemas.microsoft.com/office/powerpoint/2010/main" val="3149414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3" name="Rectangle 22"/>
          <p:cNvSpPr/>
          <p:nvPr userDrawn="1"/>
        </p:nvSpPr>
        <p:spPr>
          <a:xfrm>
            <a:off x="0" y="5486400"/>
            <a:ext cx="2480931"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pic>
        <p:nvPicPr>
          <p:cNvPr id="22" name="Picture 21"/>
          <p:cNvPicPr>
            <a:picLocks noChangeAspect="1"/>
          </p:cNvPicPr>
          <p:nvPr userDrawn="1"/>
        </p:nvPicPr>
        <p:blipFill rotWithShape="1">
          <a:blip r:embed="rId2" cstate="print">
            <a:lum bright="70000" contrast="-70000"/>
            <a:extLst>
              <a:ext uri="{BEBA8EAE-BF5A-486C-A8C5-ECC9F3942E4B}">
                <a14:imgProps xmlns:a14="http://schemas.microsoft.com/office/drawing/2010/main">
                  <a14:imgLayer r:embed="rId3">
                    <a14:imgEffect>
                      <a14:colorTemperature colorTemp="2055"/>
                    </a14:imgEffect>
                    <a14:imgEffect>
                      <a14:saturation sat="0"/>
                    </a14:imgEffect>
                  </a14:imgLayer>
                </a14:imgProps>
              </a:ext>
              <a:ext uri="{28A0092B-C50C-407E-A947-70E740481C1C}">
                <a14:useLocalDpi xmlns:a14="http://schemas.microsoft.com/office/drawing/2010/main" val="0"/>
              </a:ext>
            </a:extLst>
          </a:blip>
          <a:srcRect l="22109" t="43810" r="42046" b="32647"/>
          <a:stretch/>
        </p:blipFill>
        <p:spPr>
          <a:xfrm>
            <a:off x="3047746" y="-9912"/>
            <a:ext cx="9144255" cy="4512861"/>
          </a:xfrm>
          <a:prstGeom prst="rect">
            <a:avLst/>
          </a:prstGeom>
        </p:spPr>
      </p:pic>
      <p:sp>
        <p:nvSpPr>
          <p:cNvPr id="21" name="Rectangle 20"/>
          <p:cNvSpPr/>
          <p:nvPr userDrawn="1"/>
        </p:nvSpPr>
        <p:spPr>
          <a:xfrm>
            <a:off x="0" y="5726637"/>
            <a:ext cx="12192000" cy="1131363"/>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14" name="TextBox 13"/>
          <p:cNvSpPr txBox="1"/>
          <p:nvPr userDrawn="1"/>
        </p:nvSpPr>
        <p:spPr>
          <a:xfrm>
            <a:off x="349776" y="6123040"/>
            <a:ext cx="7530233" cy="338554"/>
          </a:xfrm>
          <a:prstGeom prst="rect">
            <a:avLst/>
          </a:prstGeom>
          <a:noFill/>
        </p:spPr>
        <p:txBody>
          <a:bodyPr wrap="square" rtlCol="0">
            <a:spAutoFit/>
          </a:bodyPr>
          <a:lstStyle/>
          <a:p>
            <a:r>
              <a:rPr lang="en-NZ" sz="1600" b="1" dirty="0">
                <a:solidFill>
                  <a:srgbClr val="D22630"/>
                </a:solidFill>
                <a:latin typeface="Arial" panose="020B0604020202020204" pitchFamily="34" charset="0"/>
                <a:cs typeface="Arial" panose="020B0604020202020204" pitchFamily="34" charset="0"/>
              </a:rPr>
              <a:t>Te Pūnaha Matatini</a:t>
            </a:r>
            <a:r>
              <a:rPr lang="en-NZ" sz="1600" b="1" i="1" dirty="0">
                <a:solidFill>
                  <a:srgbClr val="D22630"/>
                </a:solidFill>
                <a:latin typeface="Arial" panose="020B0604020202020204" pitchFamily="34" charset="0"/>
                <a:cs typeface="Arial" panose="020B0604020202020204" pitchFamily="34" charset="0"/>
              </a:rPr>
              <a:t>  </a:t>
            </a:r>
            <a:r>
              <a:rPr lang="en-NZ" sz="1600" b="1" i="1" dirty="0">
                <a:solidFill>
                  <a:srgbClr val="746661"/>
                </a:solidFill>
                <a:latin typeface="Arial" panose="020B0604020202020204" pitchFamily="34" charset="0"/>
                <a:cs typeface="Arial" panose="020B0604020202020204" pitchFamily="34" charset="0"/>
              </a:rPr>
              <a:t>-</a:t>
            </a:r>
            <a:r>
              <a:rPr lang="en-NZ" sz="1600" b="1" i="1" dirty="0">
                <a:solidFill>
                  <a:srgbClr val="867272"/>
                </a:solidFill>
                <a:latin typeface="Arial" panose="020B0604020202020204" pitchFamily="34" charset="0"/>
                <a:cs typeface="Arial" panose="020B0604020202020204" pitchFamily="34" charset="0"/>
              </a:rPr>
              <a:t> </a:t>
            </a:r>
            <a:r>
              <a:rPr lang="en-NZ" sz="1600" b="1" i="1" dirty="0">
                <a:solidFill>
                  <a:srgbClr val="D22630"/>
                </a:solidFill>
                <a:latin typeface="Arial" panose="020B0604020202020204" pitchFamily="34" charset="0"/>
                <a:cs typeface="Arial" panose="020B0604020202020204" pitchFamily="34" charset="0"/>
              </a:rPr>
              <a:t> </a:t>
            </a:r>
            <a:r>
              <a:rPr lang="en-NZ" sz="1600" b="1" i="1" dirty="0">
                <a:solidFill>
                  <a:srgbClr val="A8AD00"/>
                </a:solidFill>
                <a:latin typeface="Arial" panose="020B0604020202020204" pitchFamily="34" charset="0"/>
                <a:cs typeface="Arial" panose="020B0604020202020204" pitchFamily="34" charset="0"/>
              </a:rPr>
              <a:t>‘the meeting place of many faces’</a:t>
            </a:r>
            <a:endParaRPr lang="en-NZ" sz="1600" b="1" dirty="0">
              <a:solidFill>
                <a:srgbClr val="A8AD00"/>
              </a:solidFill>
              <a:latin typeface="Arial" panose="020B0604020202020204" pitchFamily="34" charset="0"/>
              <a:cs typeface="Arial" panose="020B0604020202020204" pitchFamily="34" charset="0"/>
            </a:endParaRPr>
          </a:p>
        </p:txBody>
      </p:sp>
      <p:pic>
        <p:nvPicPr>
          <p:cNvPr id="15" name="Picture 14"/>
          <p:cNvPicPr>
            <a:picLocks noChangeAspect="1"/>
          </p:cNvPicPr>
          <p:nvPr userDrawn="1"/>
        </p:nvPicPr>
        <p:blipFill rotWithShape="1">
          <a:blip r:embed="rId4">
            <a:extLst>
              <a:ext uri="{BEBA8EAE-BF5A-486C-A8C5-ECC9F3942E4B}">
                <a14:imgProps xmlns:a14="http://schemas.microsoft.com/office/drawing/2010/main">
                  <a14:imgLayer r:embed="rId5">
                    <a14:imgEffect>
                      <a14:backgroundRemoval t="46600" b="71971" l="21769" r="38303">
                        <a14:foregroundMark x1="23542" y1="59250" x2="23542" y2="59250"/>
                        <a14:foregroundMark x1="28594" y1="69083" x2="28594" y2="69083"/>
                        <a14:foregroundMark x1="35313" y1="64333" x2="35313" y2="64333"/>
                        <a14:foregroundMark x1="35521" y1="51833" x2="35521" y2="51833"/>
                        <a14:foregroundMark x1="28021" y1="48667" x2="28021" y2="48667"/>
                        <a14:backgroundMark x1="24271" y1="57083" x2="24271" y2="57083"/>
                        <a14:backgroundMark x1="24219" y1="57250" x2="26146" y2="60750"/>
                        <a14:backgroundMark x1="26042" y1="60917" x2="25365" y2="68667"/>
                        <a14:backgroundMark x1="25417" y1="68833" x2="29896" y2="64917"/>
                        <a14:backgroundMark x1="29896" y1="64917" x2="34740" y2="68583"/>
                        <a14:backgroundMark x1="34688" y1="68500" x2="33490" y2="60500"/>
                        <a14:backgroundMark x1="33438" y1="60500" x2="37344" y2="54667"/>
                        <a14:backgroundMark x1="37344" y1="54667" x2="32396" y2="53583"/>
                        <a14:backgroundMark x1="32292" y1="53667" x2="29844" y2="46167"/>
                        <a14:backgroundMark x1="30000" y1="46583" x2="27708" y2="53500"/>
                        <a14:backgroundMark x1="27708" y1="53500" x2="22448" y2="54917"/>
                        <a14:backgroundMark x1="22448" y1="54917" x2="24323" y2="57167"/>
                        <a14:backgroundMark x1="30052" y1="58417" x2="30052" y2="58417"/>
                      </a14:backgroundRemoval>
                    </a14:imgEffect>
                  </a14:imgLayer>
                </a14:imgProps>
              </a:ext>
            </a:extLst>
          </a:blip>
          <a:srcRect l="19702" t="43429" r="59630" b="24857"/>
          <a:stretch/>
        </p:blipFill>
        <p:spPr>
          <a:xfrm>
            <a:off x="8229783" y="5782681"/>
            <a:ext cx="1441989" cy="1037219"/>
          </a:xfrm>
          <a:prstGeom prst="rect">
            <a:avLst/>
          </a:prstGeom>
        </p:spPr>
      </p:pic>
      <p:pic>
        <p:nvPicPr>
          <p:cNvPr id="17" name="Picture 16"/>
          <p:cNvPicPr>
            <a:picLocks noChangeAspect="1"/>
          </p:cNvPicPr>
          <p:nvPr userDrawn="1"/>
        </p:nvPicPr>
        <p:blipFill rotWithShape="1">
          <a:blip r:embed="rId6">
            <a:extLst>
              <a:ext uri="{BEBA8EAE-BF5A-486C-A8C5-ECC9F3942E4B}">
                <a14:imgProps xmlns:a14="http://schemas.microsoft.com/office/drawing/2010/main">
                  <a14:imgLayer r:embed="rId5">
                    <a14:imgEffect>
                      <a14:backgroundRemoval t="46600" b="71971" l="62039" r="78639">
                        <a14:foregroundMark x1="66719" y1="51083" x2="66719" y2="51083"/>
                        <a14:foregroundMark x1="69479" y1="48167" x2="69479" y2="48167"/>
                        <a14:foregroundMark x1="72135" y1="48417" x2="72135" y2="48417"/>
                        <a14:foregroundMark x1="74792" y1="54750" x2="74792" y2="54750"/>
                        <a14:foregroundMark x1="76719" y1="62083" x2="76719" y2="62083"/>
                      </a14:backgroundRemoval>
                    </a14:imgEffect>
                  </a14:imgLayer>
                </a14:imgProps>
              </a:ext>
            </a:extLst>
          </a:blip>
          <a:srcRect l="59964" t="43429" r="19286" b="24857"/>
          <a:stretch/>
        </p:blipFill>
        <p:spPr>
          <a:xfrm>
            <a:off x="10478908" y="5782681"/>
            <a:ext cx="1447757" cy="1037219"/>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0393" y="3999612"/>
            <a:ext cx="6829343" cy="1707336"/>
          </a:xfrm>
          <a:prstGeom prst="rect">
            <a:avLst/>
          </a:prstGeom>
        </p:spPr>
      </p:pic>
      <p:pic>
        <p:nvPicPr>
          <p:cNvPr id="2" name="Picture 1" descr="c21.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567365" y="5875977"/>
            <a:ext cx="1078896" cy="800594"/>
          </a:xfrm>
          <a:prstGeom prst="rect">
            <a:avLst/>
          </a:prstGeom>
        </p:spPr>
      </p:pic>
    </p:spTree>
    <p:extLst>
      <p:ext uri="{BB962C8B-B14F-4D97-AF65-F5344CB8AC3E}">
        <p14:creationId xmlns:p14="http://schemas.microsoft.com/office/powerpoint/2010/main" val="3683099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F7FCB-000A-7F4D-8ECC-097BE5D849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755839-1C5F-294E-934B-8C9DA673C1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3E8E4-FFDB-C842-B650-F8EC18C467F8}"/>
              </a:ext>
            </a:extLst>
          </p:cNvPr>
          <p:cNvSpPr>
            <a:spLocks noGrp="1"/>
          </p:cNvSpPr>
          <p:nvPr>
            <p:ph type="dt" sz="half" idx="10"/>
          </p:nvPr>
        </p:nvSpPr>
        <p:spPr/>
        <p:txBody>
          <a:bodyPr/>
          <a:lstStyle/>
          <a:p>
            <a:fld id="{BB742DC9-7E6F-CD46-A7B2-E9300122AE22}" type="datetimeFigureOut">
              <a:rPr lang="en-US" smtClean="0"/>
              <a:t>8/2/19</a:t>
            </a:fld>
            <a:endParaRPr lang="en-US"/>
          </a:p>
        </p:txBody>
      </p:sp>
      <p:sp>
        <p:nvSpPr>
          <p:cNvPr id="5" name="Footer Placeholder 4">
            <a:extLst>
              <a:ext uri="{FF2B5EF4-FFF2-40B4-BE49-F238E27FC236}">
                <a16:creationId xmlns:a16="http://schemas.microsoft.com/office/drawing/2014/main" id="{124F037A-A77F-DE4A-B8C3-EA75A566A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2738B-1EA6-F04F-AB1C-3D48E120594D}"/>
              </a:ext>
            </a:extLst>
          </p:cNvPr>
          <p:cNvSpPr>
            <a:spLocks noGrp="1"/>
          </p:cNvSpPr>
          <p:nvPr>
            <p:ph type="sldNum" sz="quarter" idx="12"/>
          </p:nvPr>
        </p:nvSpPr>
        <p:spPr/>
        <p:txBody>
          <a:bodyPr/>
          <a:lstStyle/>
          <a:p>
            <a:fld id="{B12F0A45-7110-274B-BC1E-2E4C2F088C8D}" type="slidenum">
              <a:rPr lang="en-US" smtClean="0"/>
              <a:t>‹#›</a:t>
            </a:fld>
            <a:endParaRPr lang="en-US"/>
          </a:p>
        </p:txBody>
      </p:sp>
    </p:spTree>
    <p:extLst>
      <p:ext uri="{BB962C8B-B14F-4D97-AF65-F5344CB8AC3E}">
        <p14:creationId xmlns:p14="http://schemas.microsoft.com/office/powerpoint/2010/main" val="839180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6DCD9-12E8-2B4E-B204-B20C85D100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D5302F-E27B-F34E-8D83-3B286CCF5A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1367E1-45D0-5846-B1FE-913A1E8C9936}"/>
              </a:ext>
            </a:extLst>
          </p:cNvPr>
          <p:cNvSpPr>
            <a:spLocks noGrp="1"/>
          </p:cNvSpPr>
          <p:nvPr>
            <p:ph type="dt" sz="half" idx="10"/>
          </p:nvPr>
        </p:nvSpPr>
        <p:spPr/>
        <p:txBody>
          <a:bodyPr/>
          <a:lstStyle/>
          <a:p>
            <a:fld id="{BB742DC9-7E6F-CD46-A7B2-E9300122AE22}" type="datetimeFigureOut">
              <a:rPr lang="en-US" smtClean="0"/>
              <a:t>8/2/19</a:t>
            </a:fld>
            <a:endParaRPr lang="en-US"/>
          </a:p>
        </p:txBody>
      </p:sp>
      <p:sp>
        <p:nvSpPr>
          <p:cNvPr id="5" name="Footer Placeholder 4">
            <a:extLst>
              <a:ext uri="{FF2B5EF4-FFF2-40B4-BE49-F238E27FC236}">
                <a16:creationId xmlns:a16="http://schemas.microsoft.com/office/drawing/2014/main" id="{F244A042-5EEA-A145-A85E-984C96C536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5D6DB3-518E-7E4C-94A8-25B98F94D4F5}"/>
              </a:ext>
            </a:extLst>
          </p:cNvPr>
          <p:cNvSpPr>
            <a:spLocks noGrp="1"/>
          </p:cNvSpPr>
          <p:nvPr>
            <p:ph type="sldNum" sz="quarter" idx="12"/>
          </p:nvPr>
        </p:nvSpPr>
        <p:spPr/>
        <p:txBody>
          <a:bodyPr/>
          <a:lstStyle/>
          <a:p>
            <a:fld id="{B12F0A45-7110-274B-BC1E-2E4C2F088C8D}" type="slidenum">
              <a:rPr lang="en-US" smtClean="0"/>
              <a:t>‹#›</a:t>
            </a:fld>
            <a:endParaRPr lang="en-US"/>
          </a:p>
        </p:txBody>
      </p:sp>
    </p:spTree>
    <p:extLst>
      <p:ext uri="{BB962C8B-B14F-4D97-AF65-F5344CB8AC3E}">
        <p14:creationId xmlns:p14="http://schemas.microsoft.com/office/powerpoint/2010/main" val="2004493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C825E-0F9B-2249-8EE5-FD4D0D09C5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78028B-E881-9541-BF39-7802BC0E9C4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C019BD-360D-5142-86D9-A4AF012666B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1916F3-6291-DF4D-83D5-AD39E666177D}"/>
              </a:ext>
            </a:extLst>
          </p:cNvPr>
          <p:cNvSpPr>
            <a:spLocks noGrp="1"/>
          </p:cNvSpPr>
          <p:nvPr>
            <p:ph type="dt" sz="half" idx="10"/>
          </p:nvPr>
        </p:nvSpPr>
        <p:spPr/>
        <p:txBody>
          <a:bodyPr/>
          <a:lstStyle/>
          <a:p>
            <a:fld id="{BB742DC9-7E6F-CD46-A7B2-E9300122AE22}" type="datetimeFigureOut">
              <a:rPr lang="en-US" smtClean="0"/>
              <a:t>8/2/19</a:t>
            </a:fld>
            <a:endParaRPr lang="en-US"/>
          </a:p>
        </p:txBody>
      </p:sp>
      <p:sp>
        <p:nvSpPr>
          <p:cNvPr id="6" name="Footer Placeholder 5">
            <a:extLst>
              <a:ext uri="{FF2B5EF4-FFF2-40B4-BE49-F238E27FC236}">
                <a16:creationId xmlns:a16="http://schemas.microsoft.com/office/drawing/2014/main" id="{51930722-22AE-014B-B175-67369EA38B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CCACEC-3B99-A74B-908D-3DF66B27356D}"/>
              </a:ext>
            </a:extLst>
          </p:cNvPr>
          <p:cNvSpPr>
            <a:spLocks noGrp="1"/>
          </p:cNvSpPr>
          <p:nvPr>
            <p:ph type="sldNum" sz="quarter" idx="12"/>
          </p:nvPr>
        </p:nvSpPr>
        <p:spPr/>
        <p:txBody>
          <a:bodyPr/>
          <a:lstStyle/>
          <a:p>
            <a:fld id="{B12F0A45-7110-274B-BC1E-2E4C2F088C8D}" type="slidenum">
              <a:rPr lang="en-US" smtClean="0"/>
              <a:t>‹#›</a:t>
            </a:fld>
            <a:endParaRPr lang="en-US"/>
          </a:p>
        </p:txBody>
      </p:sp>
    </p:spTree>
    <p:extLst>
      <p:ext uri="{BB962C8B-B14F-4D97-AF65-F5344CB8AC3E}">
        <p14:creationId xmlns:p14="http://schemas.microsoft.com/office/powerpoint/2010/main" val="2014276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EB81D-1D9F-AF41-9EA0-AD031EA37C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226446-316F-864D-8E00-466FD7F508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29A1785-9B40-0246-8780-A29026363C8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DAD2E9-98D0-864D-9F5C-1011F5C433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9F8C67-FC99-614A-AE40-8628070E032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D81C1B-C28C-2646-A4C4-DA7AE10EC025}"/>
              </a:ext>
            </a:extLst>
          </p:cNvPr>
          <p:cNvSpPr>
            <a:spLocks noGrp="1"/>
          </p:cNvSpPr>
          <p:nvPr>
            <p:ph type="dt" sz="half" idx="10"/>
          </p:nvPr>
        </p:nvSpPr>
        <p:spPr/>
        <p:txBody>
          <a:bodyPr/>
          <a:lstStyle/>
          <a:p>
            <a:fld id="{BB742DC9-7E6F-CD46-A7B2-E9300122AE22}" type="datetimeFigureOut">
              <a:rPr lang="en-US" smtClean="0"/>
              <a:t>8/2/19</a:t>
            </a:fld>
            <a:endParaRPr lang="en-US"/>
          </a:p>
        </p:txBody>
      </p:sp>
      <p:sp>
        <p:nvSpPr>
          <p:cNvPr id="8" name="Footer Placeholder 7">
            <a:extLst>
              <a:ext uri="{FF2B5EF4-FFF2-40B4-BE49-F238E27FC236}">
                <a16:creationId xmlns:a16="http://schemas.microsoft.com/office/drawing/2014/main" id="{FC267ADD-1E4D-764D-BBE3-5A8FF0D350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B4B03D-787E-9A4C-8385-70A59D57275F}"/>
              </a:ext>
            </a:extLst>
          </p:cNvPr>
          <p:cNvSpPr>
            <a:spLocks noGrp="1"/>
          </p:cNvSpPr>
          <p:nvPr>
            <p:ph type="sldNum" sz="quarter" idx="12"/>
          </p:nvPr>
        </p:nvSpPr>
        <p:spPr/>
        <p:txBody>
          <a:bodyPr/>
          <a:lstStyle/>
          <a:p>
            <a:fld id="{B12F0A45-7110-274B-BC1E-2E4C2F088C8D}" type="slidenum">
              <a:rPr lang="en-US" smtClean="0"/>
              <a:t>‹#›</a:t>
            </a:fld>
            <a:endParaRPr lang="en-US"/>
          </a:p>
        </p:txBody>
      </p:sp>
    </p:spTree>
    <p:extLst>
      <p:ext uri="{BB962C8B-B14F-4D97-AF65-F5344CB8AC3E}">
        <p14:creationId xmlns:p14="http://schemas.microsoft.com/office/powerpoint/2010/main" val="945544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B08EF-E7AD-504E-B0C1-65C187573E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BE28F0-C911-4B4E-9557-05874FBB64C4}"/>
              </a:ext>
            </a:extLst>
          </p:cNvPr>
          <p:cNvSpPr>
            <a:spLocks noGrp="1"/>
          </p:cNvSpPr>
          <p:nvPr>
            <p:ph type="dt" sz="half" idx="10"/>
          </p:nvPr>
        </p:nvSpPr>
        <p:spPr/>
        <p:txBody>
          <a:bodyPr/>
          <a:lstStyle/>
          <a:p>
            <a:fld id="{BB742DC9-7E6F-CD46-A7B2-E9300122AE22}" type="datetimeFigureOut">
              <a:rPr lang="en-US" smtClean="0"/>
              <a:t>8/2/19</a:t>
            </a:fld>
            <a:endParaRPr lang="en-US"/>
          </a:p>
        </p:txBody>
      </p:sp>
      <p:sp>
        <p:nvSpPr>
          <p:cNvPr id="4" name="Footer Placeholder 3">
            <a:extLst>
              <a:ext uri="{FF2B5EF4-FFF2-40B4-BE49-F238E27FC236}">
                <a16:creationId xmlns:a16="http://schemas.microsoft.com/office/drawing/2014/main" id="{D8C381AA-667F-0548-8226-DBAE7132E5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949EE9-6766-434A-973C-0050B8AC34C1}"/>
              </a:ext>
            </a:extLst>
          </p:cNvPr>
          <p:cNvSpPr>
            <a:spLocks noGrp="1"/>
          </p:cNvSpPr>
          <p:nvPr>
            <p:ph type="sldNum" sz="quarter" idx="12"/>
          </p:nvPr>
        </p:nvSpPr>
        <p:spPr/>
        <p:txBody>
          <a:bodyPr/>
          <a:lstStyle/>
          <a:p>
            <a:fld id="{B12F0A45-7110-274B-BC1E-2E4C2F088C8D}" type="slidenum">
              <a:rPr lang="en-US" smtClean="0"/>
              <a:t>‹#›</a:t>
            </a:fld>
            <a:endParaRPr lang="en-US"/>
          </a:p>
        </p:txBody>
      </p:sp>
    </p:spTree>
    <p:extLst>
      <p:ext uri="{BB962C8B-B14F-4D97-AF65-F5344CB8AC3E}">
        <p14:creationId xmlns:p14="http://schemas.microsoft.com/office/powerpoint/2010/main" val="815685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63F1D-0692-684F-93C1-1F738D2EE513}"/>
              </a:ext>
            </a:extLst>
          </p:cNvPr>
          <p:cNvSpPr>
            <a:spLocks noGrp="1"/>
          </p:cNvSpPr>
          <p:nvPr>
            <p:ph type="dt" sz="half" idx="10"/>
          </p:nvPr>
        </p:nvSpPr>
        <p:spPr/>
        <p:txBody>
          <a:bodyPr/>
          <a:lstStyle/>
          <a:p>
            <a:fld id="{BB742DC9-7E6F-CD46-A7B2-E9300122AE22}" type="datetimeFigureOut">
              <a:rPr lang="en-US" smtClean="0"/>
              <a:t>8/2/19</a:t>
            </a:fld>
            <a:endParaRPr lang="en-US"/>
          </a:p>
        </p:txBody>
      </p:sp>
      <p:sp>
        <p:nvSpPr>
          <p:cNvPr id="3" name="Footer Placeholder 2">
            <a:extLst>
              <a:ext uri="{FF2B5EF4-FFF2-40B4-BE49-F238E27FC236}">
                <a16:creationId xmlns:a16="http://schemas.microsoft.com/office/drawing/2014/main" id="{ED75F82C-E456-0043-B201-E1AE3B50AE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44D5A4-FCAA-D740-916D-C5288D929209}"/>
              </a:ext>
            </a:extLst>
          </p:cNvPr>
          <p:cNvSpPr>
            <a:spLocks noGrp="1"/>
          </p:cNvSpPr>
          <p:nvPr>
            <p:ph type="sldNum" sz="quarter" idx="12"/>
          </p:nvPr>
        </p:nvSpPr>
        <p:spPr/>
        <p:txBody>
          <a:bodyPr/>
          <a:lstStyle/>
          <a:p>
            <a:fld id="{B12F0A45-7110-274B-BC1E-2E4C2F088C8D}" type="slidenum">
              <a:rPr lang="en-US" smtClean="0"/>
              <a:t>‹#›</a:t>
            </a:fld>
            <a:endParaRPr lang="en-US"/>
          </a:p>
        </p:txBody>
      </p:sp>
    </p:spTree>
    <p:extLst>
      <p:ext uri="{BB962C8B-B14F-4D97-AF65-F5344CB8AC3E}">
        <p14:creationId xmlns:p14="http://schemas.microsoft.com/office/powerpoint/2010/main" val="2019485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2E5D7-13A7-3941-BD33-0D0AAA9FBE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6037D7-33B0-0B44-A06C-E120AD5ACC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7BD499-4456-6C4C-BF77-904D0D68A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95D02E-8BCF-8942-AE66-78C4C59FEBCD}"/>
              </a:ext>
            </a:extLst>
          </p:cNvPr>
          <p:cNvSpPr>
            <a:spLocks noGrp="1"/>
          </p:cNvSpPr>
          <p:nvPr>
            <p:ph type="dt" sz="half" idx="10"/>
          </p:nvPr>
        </p:nvSpPr>
        <p:spPr/>
        <p:txBody>
          <a:bodyPr/>
          <a:lstStyle/>
          <a:p>
            <a:fld id="{BB742DC9-7E6F-CD46-A7B2-E9300122AE22}" type="datetimeFigureOut">
              <a:rPr lang="en-US" smtClean="0"/>
              <a:t>8/2/19</a:t>
            </a:fld>
            <a:endParaRPr lang="en-US"/>
          </a:p>
        </p:txBody>
      </p:sp>
      <p:sp>
        <p:nvSpPr>
          <p:cNvPr id="6" name="Footer Placeholder 5">
            <a:extLst>
              <a:ext uri="{FF2B5EF4-FFF2-40B4-BE49-F238E27FC236}">
                <a16:creationId xmlns:a16="http://schemas.microsoft.com/office/drawing/2014/main" id="{352AC64D-A2D4-F844-9E68-523C9ADE1F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04B757-F094-7745-8A3C-8BFE5AE2B874}"/>
              </a:ext>
            </a:extLst>
          </p:cNvPr>
          <p:cNvSpPr>
            <a:spLocks noGrp="1"/>
          </p:cNvSpPr>
          <p:nvPr>
            <p:ph type="sldNum" sz="quarter" idx="12"/>
          </p:nvPr>
        </p:nvSpPr>
        <p:spPr/>
        <p:txBody>
          <a:bodyPr/>
          <a:lstStyle/>
          <a:p>
            <a:fld id="{B12F0A45-7110-274B-BC1E-2E4C2F088C8D}" type="slidenum">
              <a:rPr lang="en-US" smtClean="0"/>
              <a:t>‹#›</a:t>
            </a:fld>
            <a:endParaRPr lang="en-US"/>
          </a:p>
        </p:txBody>
      </p:sp>
    </p:spTree>
    <p:extLst>
      <p:ext uri="{BB962C8B-B14F-4D97-AF65-F5344CB8AC3E}">
        <p14:creationId xmlns:p14="http://schemas.microsoft.com/office/powerpoint/2010/main" val="581081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56DB1-51F6-BE4A-BBBF-7A9841C5A1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68E46B-6008-5043-B432-4B64CAF8FB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028B87-E774-7D4E-BCB8-57DEEF42A7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ECA7FA-B779-4141-AAC9-FE5316C5B115}"/>
              </a:ext>
            </a:extLst>
          </p:cNvPr>
          <p:cNvSpPr>
            <a:spLocks noGrp="1"/>
          </p:cNvSpPr>
          <p:nvPr>
            <p:ph type="dt" sz="half" idx="10"/>
          </p:nvPr>
        </p:nvSpPr>
        <p:spPr/>
        <p:txBody>
          <a:bodyPr/>
          <a:lstStyle/>
          <a:p>
            <a:fld id="{BB742DC9-7E6F-CD46-A7B2-E9300122AE22}" type="datetimeFigureOut">
              <a:rPr lang="en-US" smtClean="0"/>
              <a:t>8/2/19</a:t>
            </a:fld>
            <a:endParaRPr lang="en-US"/>
          </a:p>
        </p:txBody>
      </p:sp>
      <p:sp>
        <p:nvSpPr>
          <p:cNvPr id="6" name="Footer Placeholder 5">
            <a:extLst>
              <a:ext uri="{FF2B5EF4-FFF2-40B4-BE49-F238E27FC236}">
                <a16:creationId xmlns:a16="http://schemas.microsoft.com/office/drawing/2014/main" id="{6B268165-CE47-A749-AE28-D75042BB90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EC5958-C5AF-6140-B1F5-BE943033C5AD}"/>
              </a:ext>
            </a:extLst>
          </p:cNvPr>
          <p:cNvSpPr>
            <a:spLocks noGrp="1"/>
          </p:cNvSpPr>
          <p:nvPr>
            <p:ph type="sldNum" sz="quarter" idx="12"/>
          </p:nvPr>
        </p:nvSpPr>
        <p:spPr/>
        <p:txBody>
          <a:bodyPr/>
          <a:lstStyle/>
          <a:p>
            <a:fld id="{B12F0A45-7110-274B-BC1E-2E4C2F088C8D}" type="slidenum">
              <a:rPr lang="en-US" smtClean="0"/>
              <a:t>‹#›</a:t>
            </a:fld>
            <a:endParaRPr lang="en-US"/>
          </a:p>
        </p:txBody>
      </p:sp>
    </p:spTree>
    <p:extLst>
      <p:ext uri="{BB962C8B-B14F-4D97-AF65-F5344CB8AC3E}">
        <p14:creationId xmlns:p14="http://schemas.microsoft.com/office/powerpoint/2010/main" val="477318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D2906A-893E-CF45-A891-7C028E8094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E67569-D97A-9942-BE6E-C7080F7BA1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F329B9-3B3E-8B42-B596-F88A73D57E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42DC9-7E6F-CD46-A7B2-E9300122AE22}" type="datetimeFigureOut">
              <a:rPr lang="en-US" smtClean="0"/>
              <a:t>8/2/19</a:t>
            </a:fld>
            <a:endParaRPr lang="en-US"/>
          </a:p>
        </p:txBody>
      </p:sp>
      <p:sp>
        <p:nvSpPr>
          <p:cNvPr id="5" name="Footer Placeholder 4">
            <a:extLst>
              <a:ext uri="{FF2B5EF4-FFF2-40B4-BE49-F238E27FC236}">
                <a16:creationId xmlns:a16="http://schemas.microsoft.com/office/drawing/2014/main" id="{1FD362C0-F59A-0F45-A664-54DF46918A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6ECB1C-1DB4-9D43-B2C8-B6DA622C9D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2F0A45-7110-274B-BC1E-2E4C2F088C8D}" type="slidenum">
              <a:rPr lang="en-US" smtClean="0"/>
              <a:t>‹#›</a:t>
            </a:fld>
            <a:endParaRPr lang="en-US"/>
          </a:p>
        </p:txBody>
      </p:sp>
    </p:spTree>
    <p:extLst>
      <p:ext uri="{BB962C8B-B14F-4D97-AF65-F5344CB8AC3E}">
        <p14:creationId xmlns:p14="http://schemas.microsoft.com/office/powerpoint/2010/main" val="1416041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teara.govt.nz/en/biographies/1c23/colenso-william"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340102"/>
            <a:ext cx="9144000" cy="923330"/>
          </a:xfrm>
          <a:prstGeom prst="rect">
            <a:avLst/>
          </a:prstGeom>
        </p:spPr>
        <p:txBody>
          <a:bodyPr wrap="square">
            <a:spAutoFit/>
          </a:bodyPr>
          <a:lstStyle/>
          <a:p>
            <a:pPr algn="ctr"/>
            <a:r>
              <a:rPr lang="en-US" sz="5400" b="1" dirty="0">
                <a:solidFill>
                  <a:schemeClr val="bg2">
                    <a:lumMod val="25000"/>
                  </a:schemeClr>
                </a:solidFill>
                <a:latin typeface="Helvetica Neue" charset="0"/>
                <a:ea typeface="Helvetica Neue" charset="0"/>
                <a:cs typeface="Helvetica Neue" charset="0"/>
              </a:rPr>
              <a:t>Kindness in (science)</a:t>
            </a:r>
            <a:endParaRPr lang="en-US" sz="3600" b="1" dirty="0">
              <a:solidFill>
                <a:schemeClr val="bg2">
                  <a:lumMod val="25000"/>
                </a:schemeClr>
              </a:solidFill>
              <a:latin typeface="Helvetica Neue" charset="0"/>
              <a:ea typeface="Helvetica Neue" charset="0"/>
              <a:cs typeface="Helvetica Neue" charset="0"/>
            </a:endParaRPr>
          </a:p>
        </p:txBody>
      </p:sp>
      <p:sp>
        <p:nvSpPr>
          <p:cNvPr id="3" name="Rectangle 2"/>
          <p:cNvSpPr/>
          <p:nvPr/>
        </p:nvSpPr>
        <p:spPr>
          <a:xfrm>
            <a:off x="6874517" y="4172773"/>
            <a:ext cx="3921054" cy="1077218"/>
          </a:xfrm>
          <a:prstGeom prst="rect">
            <a:avLst/>
          </a:prstGeom>
        </p:spPr>
        <p:txBody>
          <a:bodyPr wrap="square">
            <a:spAutoFit/>
          </a:bodyPr>
          <a:lstStyle/>
          <a:p>
            <a:pPr algn="r"/>
            <a:r>
              <a:rPr lang="en-US" sz="3200" dirty="0">
                <a:solidFill>
                  <a:schemeClr val="bg2">
                    <a:lumMod val="25000"/>
                  </a:schemeClr>
                </a:solidFill>
                <a:latin typeface="Helvetica Neue"/>
                <a:cs typeface="Helvetica Neue"/>
              </a:rPr>
              <a:t>Kate Hannah</a:t>
            </a:r>
          </a:p>
          <a:p>
            <a:pPr algn="r"/>
            <a:r>
              <a:rPr lang="en-US" sz="3200" dirty="0">
                <a:solidFill>
                  <a:schemeClr val="bg2">
                    <a:lumMod val="25000"/>
                  </a:schemeClr>
                </a:solidFill>
                <a:latin typeface="Helvetica Neue"/>
                <a:cs typeface="Helvetica Neue"/>
              </a:rPr>
              <a:t>@</a:t>
            </a:r>
            <a:r>
              <a:rPr lang="en-US" sz="3200" dirty="0" err="1">
                <a:solidFill>
                  <a:schemeClr val="bg2">
                    <a:lumMod val="25000"/>
                  </a:schemeClr>
                </a:solidFill>
                <a:latin typeface="Helvetica Neue"/>
                <a:cs typeface="Helvetica Neue"/>
              </a:rPr>
              <a:t>knhannah</a:t>
            </a:r>
            <a:endParaRPr lang="en-US" sz="3200" dirty="0">
              <a:solidFill>
                <a:schemeClr val="bg2">
                  <a:lumMod val="25000"/>
                </a:schemeClr>
              </a:solidFill>
              <a:latin typeface="Helvetica Neue"/>
              <a:cs typeface="Helvetica Neue"/>
            </a:endParaRPr>
          </a:p>
        </p:txBody>
      </p:sp>
    </p:spTree>
    <p:extLst>
      <p:ext uri="{BB962C8B-B14F-4D97-AF65-F5344CB8AC3E}">
        <p14:creationId xmlns:p14="http://schemas.microsoft.com/office/powerpoint/2010/main" val="2446754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3C4DAA-1892-4542-81E9-4ABBB9ECFEF5}"/>
              </a:ext>
            </a:extLst>
          </p:cNvPr>
          <p:cNvPicPr>
            <a:picLocks noChangeAspect="1"/>
          </p:cNvPicPr>
          <p:nvPr/>
        </p:nvPicPr>
        <p:blipFill rotWithShape="1">
          <a:blip r:embed="rId2"/>
          <a:srcRect t="7285" b="28245"/>
          <a:stretch/>
        </p:blipFill>
        <p:spPr>
          <a:xfrm>
            <a:off x="20" y="10"/>
            <a:ext cx="12191980" cy="6857990"/>
          </a:xfrm>
          <a:prstGeom prst="rect">
            <a:avLst/>
          </a:prstGeom>
        </p:spPr>
      </p:pic>
      <p:sp>
        <p:nvSpPr>
          <p:cNvPr id="4" name="TextBox 3">
            <a:extLst>
              <a:ext uri="{FF2B5EF4-FFF2-40B4-BE49-F238E27FC236}">
                <a16:creationId xmlns:a16="http://schemas.microsoft.com/office/drawing/2014/main" id="{7C945C86-EE5E-914E-A41D-895B23833500}"/>
              </a:ext>
            </a:extLst>
          </p:cNvPr>
          <p:cNvSpPr txBox="1"/>
          <p:nvPr/>
        </p:nvSpPr>
        <p:spPr>
          <a:xfrm>
            <a:off x="228600" y="5355773"/>
            <a:ext cx="2732314" cy="1200329"/>
          </a:xfrm>
          <a:prstGeom prst="rect">
            <a:avLst/>
          </a:prstGeom>
          <a:solidFill>
            <a:schemeClr val="bg1"/>
          </a:solidFill>
        </p:spPr>
        <p:txBody>
          <a:bodyPr wrap="square" rtlCol="0">
            <a:spAutoFit/>
          </a:bodyPr>
          <a:lstStyle/>
          <a:p>
            <a:r>
              <a:rPr lang="en-US" dirty="0"/>
              <a:t>Kate Hannah’s whiteboard, diagram of the solar system, Zoe Hannah, circa 2015</a:t>
            </a:r>
          </a:p>
        </p:txBody>
      </p:sp>
    </p:spTree>
    <p:extLst>
      <p:ext uri="{BB962C8B-B14F-4D97-AF65-F5344CB8AC3E}">
        <p14:creationId xmlns:p14="http://schemas.microsoft.com/office/powerpoint/2010/main" val="2548018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994EC2-C42F-CE40-9E34-28EB9E910702}"/>
              </a:ext>
            </a:extLst>
          </p:cNvPr>
          <p:cNvSpPr/>
          <p:nvPr/>
        </p:nvSpPr>
        <p:spPr>
          <a:xfrm>
            <a:off x="250371" y="326571"/>
            <a:ext cx="11691257" cy="6463308"/>
          </a:xfrm>
          <a:prstGeom prst="rect">
            <a:avLst/>
          </a:prstGeom>
        </p:spPr>
        <p:txBody>
          <a:bodyPr wrap="square">
            <a:spAutoFit/>
          </a:bodyPr>
          <a:lstStyle/>
          <a:p>
            <a:r>
              <a:rPr lang="en-AU" sz="4000" b="1" dirty="0">
                <a:latin typeface="Helvetica Neue" panose="02000503000000020004" pitchFamily="2" charset="0"/>
                <a:ea typeface="Calibri" panose="020F0502020204030204" pitchFamily="34" charset="0"/>
                <a:cs typeface="Times New Roman" panose="02020603050405020304" pitchFamily="18" charset="0"/>
              </a:rPr>
              <a:t>Culture is ordinary: that is the first fact</a:t>
            </a:r>
            <a:r>
              <a:rPr lang="en-AU" sz="4000" dirty="0">
                <a:latin typeface="Helvetica Neue" panose="02000503000000020004" pitchFamily="2" charset="0"/>
                <a:ea typeface="Calibri" panose="020F0502020204030204" pitchFamily="34" charset="0"/>
                <a:cs typeface="Times New Roman" panose="02020603050405020304" pitchFamily="18" charset="0"/>
              </a:rPr>
              <a:t>. Every human society has its own shape, its own purposes, its own meanings. Every human society expresses these, in institutions, and in arts and learning. </a:t>
            </a:r>
            <a:r>
              <a:rPr lang="en-AU" sz="4000" b="1" dirty="0">
                <a:latin typeface="Helvetica Neue" panose="02000503000000020004" pitchFamily="2" charset="0"/>
                <a:ea typeface="Calibri" panose="020F0502020204030204" pitchFamily="34" charset="0"/>
                <a:cs typeface="Times New Roman" panose="02020603050405020304" pitchFamily="18" charset="0"/>
              </a:rPr>
              <a:t>The making of a society is the finding of common meanings and directions, and its growth is an active debate and amendment under the pressures of experience, contact, and discovery, writing themselves into the land</a:t>
            </a:r>
            <a:r>
              <a:rPr lang="en-AU" sz="4000" dirty="0">
                <a:latin typeface="Helvetica Neue" panose="02000503000000020004" pitchFamily="2" charset="0"/>
                <a:ea typeface="Calibri" panose="020F0502020204030204" pitchFamily="34" charset="0"/>
                <a:cs typeface="Times New Roman" panose="02020603050405020304" pitchFamily="18" charset="0"/>
              </a:rPr>
              <a:t>.</a:t>
            </a:r>
          </a:p>
          <a:p>
            <a:r>
              <a:rPr lang="en-AU" dirty="0">
                <a:latin typeface="Helvetica Neue" panose="02000503000000020004" pitchFamily="2" charset="0"/>
                <a:ea typeface="Helvetica Neue" panose="02000503000000020004" pitchFamily="2" charset="0"/>
                <a:cs typeface="Helvetica Neue" panose="02000503000000020004" pitchFamily="2" charset="0"/>
              </a:rPr>
              <a:t>Raymond Williams, ‘Culture is Ordinary’, 1958</a:t>
            </a:r>
            <a:endParaRPr lang="en-NZ" dirty="0">
              <a:latin typeface="Helvetica Neue" panose="02000503000000020004" pitchFamily="2" charset="0"/>
              <a:ea typeface="Helvetica Neue" panose="02000503000000020004" pitchFamily="2" charset="0"/>
              <a:cs typeface="Helvetica Neue" panose="02000503000000020004" pitchFamily="2" charset="0"/>
            </a:endParaRPr>
          </a:p>
          <a:p>
            <a:endParaRPr lang="en-AU" sz="4000" dirty="0">
              <a:latin typeface="Helvetica Neue" panose="02000503000000020004"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004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9BC721-3B89-2447-BF37-2BC1439CC454}"/>
              </a:ext>
            </a:extLst>
          </p:cNvPr>
          <p:cNvSpPr/>
          <p:nvPr/>
        </p:nvSpPr>
        <p:spPr>
          <a:xfrm>
            <a:off x="250371" y="97971"/>
            <a:ext cx="11941629" cy="7478970"/>
          </a:xfrm>
          <a:prstGeom prst="rect">
            <a:avLst/>
          </a:prstGeom>
        </p:spPr>
        <p:txBody>
          <a:bodyPr wrap="square">
            <a:spAutoFit/>
          </a:bodyPr>
          <a:lstStyle/>
          <a:p>
            <a:r>
              <a:rPr lang="en-AU" sz="4000" dirty="0">
                <a:latin typeface="Helvetica Neue" panose="02000503000000020004" pitchFamily="2" charset="0"/>
                <a:ea typeface="Calibri" panose="020F0502020204030204" pitchFamily="34" charset="0"/>
                <a:cs typeface="Times New Roman" panose="02020603050405020304" pitchFamily="18" charset="0"/>
              </a:rPr>
              <a:t> </a:t>
            </a:r>
            <a:r>
              <a:rPr lang="en-AU" sz="4000" b="1" dirty="0">
                <a:latin typeface="Helvetica Neue" panose="02000503000000020004" pitchFamily="2" charset="0"/>
                <a:ea typeface="Calibri" panose="020F0502020204030204" pitchFamily="34" charset="0"/>
                <a:cs typeface="Times New Roman" panose="02020603050405020304" pitchFamily="18" charset="0"/>
              </a:rPr>
              <a:t>A culture has two aspects: the known meanings and directions, which its members are trained to; the new observations and meanings, which are offered and tested.</a:t>
            </a:r>
            <a:r>
              <a:rPr lang="en-AU" sz="4000" dirty="0">
                <a:latin typeface="Helvetica Neue" panose="02000503000000020004" pitchFamily="2" charset="0"/>
                <a:ea typeface="Calibri" panose="020F0502020204030204" pitchFamily="34" charset="0"/>
                <a:cs typeface="Times New Roman" panose="02020603050405020304" pitchFamily="18" charset="0"/>
              </a:rPr>
              <a:t> These are the ordinary processes of human societies and human minds, and we see through them the nature of a culture: that </a:t>
            </a:r>
            <a:r>
              <a:rPr lang="en-AU" sz="4000" b="1" dirty="0">
                <a:latin typeface="Helvetica Neue" panose="02000503000000020004" pitchFamily="2" charset="0"/>
                <a:ea typeface="Calibri" panose="020F0502020204030204" pitchFamily="34" charset="0"/>
                <a:cs typeface="Times New Roman" panose="02020603050405020304" pitchFamily="18" charset="0"/>
              </a:rPr>
              <a:t>it is always both traditional and creative; that it is both the most common ordinary meanings and the finest individual meanings… Culture is ordinary, in every society and in every mind. </a:t>
            </a:r>
            <a:r>
              <a:rPr lang="en-AU" dirty="0">
                <a:latin typeface="Helvetica Neue" panose="02000503000000020004" pitchFamily="2" charset="0"/>
                <a:ea typeface="Helvetica Neue" panose="02000503000000020004" pitchFamily="2" charset="0"/>
                <a:cs typeface="Helvetica Neue" panose="02000503000000020004" pitchFamily="2" charset="0"/>
              </a:rPr>
              <a:t>Raymond Williams, ‘Culture is Ordinary’, 1958</a:t>
            </a:r>
            <a:endParaRPr lang="en-NZ" dirty="0">
              <a:latin typeface="Helvetica Neue" panose="02000503000000020004" pitchFamily="2" charset="0"/>
              <a:ea typeface="Helvetica Neue" panose="02000503000000020004" pitchFamily="2" charset="0"/>
              <a:cs typeface="Helvetica Neue" panose="02000503000000020004" pitchFamily="2" charset="0"/>
            </a:endParaRPr>
          </a:p>
          <a:p>
            <a:pPr>
              <a:spcAft>
                <a:spcPts val="0"/>
              </a:spcAft>
            </a:pPr>
            <a:endParaRPr lang="en-NZ"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3697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eneas:red vase.jpeg"/>
          <p:cNvPicPr>
            <a:picLocks noGrp="1" noChangeAspect="1"/>
          </p:cNvPicPr>
          <p:nvPr>
            <p:ph idx="1"/>
          </p:nvPr>
        </p:nvPicPr>
        <p:blipFill>
          <a:blip r:embed="rId2">
            <a:extLst>
              <a:ext uri="{28A0092B-C50C-407E-A947-70E740481C1C}">
                <a14:useLocalDpi xmlns:a14="http://schemas.microsoft.com/office/drawing/2010/main" val="0"/>
              </a:ext>
            </a:extLst>
          </a:blip>
          <a:srcRect t="4183" b="4183"/>
          <a:stretch>
            <a:fillRect/>
          </a:stretch>
        </p:blipFill>
        <p:spPr>
          <a:xfrm>
            <a:off x="5411391" y="974333"/>
            <a:ext cx="4629150" cy="4873625"/>
          </a:xfrm>
          <a:prstGeom prst="rect">
            <a:avLst/>
          </a:prstGeom>
          <a:ln>
            <a:noFill/>
          </a:ln>
          <a:effectLst>
            <a:softEdge rad="112500"/>
          </a:effectLst>
        </p:spPr>
      </p:pic>
      <p:sp>
        <p:nvSpPr>
          <p:cNvPr id="4" name="Content Placeholder 3"/>
          <p:cNvSpPr>
            <a:spLocks noGrp="1"/>
          </p:cNvSpPr>
          <p:nvPr>
            <p:ph type="body" sz="half" idx="2"/>
          </p:nvPr>
        </p:nvSpPr>
        <p:spPr>
          <a:xfrm>
            <a:off x="2153841" y="392822"/>
            <a:ext cx="2949178" cy="5476167"/>
          </a:xfrm>
        </p:spPr>
        <p:txBody>
          <a:bodyPr>
            <a:noAutofit/>
          </a:bodyPr>
          <a:lstStyle/>
          <a:p>
            <a:r>
              <a:rPr lang="en-US" sz="2800" i="1" dirty="0">
                <a:latin typeface="Helvetica Neue"/>
                <a:cs typeface="Helvetica Neue"/>
              </a:rPr>
              <a:t>I sing of warfare and a man of war.</a:t>
            </a:r>
          </a:p>
          <a:p>
            <a:r>
              <a:rPr lang="en-US" sz="2800" i="1" dirty="0">
                <a:latin typeface="Helvetica Neue"/>
                <a:cs typeface="Helvetica Neue"/>
              </a:rPr>
              <a:t>From the seacoast of Troy in early days</a:t>
            </a:r>
          </a:p>
          <a:p>
            <a:r>
              <a:rPr lang="en-US" sz="2800" i="1" dirty="0">
                <a:latin typeface="Helvetica Neue"/>
                <a:cs typeface="Helvetica Neue"/>
              </a:rPr>
              <a:t>He came to Italy by destiny,</a:t>
            </a:r>
          </a:p>
          <a:p>
            <a:r>
              <a:rPr lang="en-US" sz="2800" i="1" dirty="0">
                <a:latin typeface="Helvetica Neue"/>
                <a:cs typeface="Helvetica Neue"/>
              </a:rPr>
              <a:t>To our </a:t>
            </a:r>
            <a:r>
              <a:rPr lang="en-US" sz="2800" i="1" dirty="0" err="1">
                <a:latin typeface="Helvetica Neue"/>
                <a:cs typeface="Helvetica Neue"/>
              </a:rPr>
              <a:t>Lavinian</a:t>
            </a:r>
            <a:r>
              <a:rPr lang="en-US" sz="2800" i="1" dirty="0">
                <a:latin typeface="Helvetica Neue"/>
                <a:cs typeface="Helvetica Neue"/>
              </a:rPr>
              <a:t> western shore,</a:t>
            </a:r>
          </a:p>
          <a:p>
            <a:r>
              <a:rPr lang="en-US" sz="2800" i="1" dirty="0">
                <a:latin typeface="Helvetica Neue"/>
                <a:cs typeface="Helvetica Neue"/>
              </a:rPr>
              <a:t>A fugitive, this captain, buffeted</a:t>
            </a:r>
          </a:p>
        </p:txBody>
      </p:sp>
    </p:spTree>
    <p:extLst>
      <p:ext uri="{BB962C8B-B14F-4D97-AF65-F5344CB8AC3E}">
        <p14:creationId xmlns:p14="http://schemas.microsoft.com/office/powerpoint/2010/main" val="2426981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IMG_6040.JPG"/>
          <p:cNvPicPr>
            <a:picLocks noChangeAspect="1"/>
          </p:cNvPicPr>
          <p:nvPr/>
        </p:nvPicPr>
        <p:blipFill rotWithShape="1">
          <a:blip r:embed="rId2">
            <a:extLst>
              <a:ext uri="{28A0092B-C50C-407E-A947-70E740481C1C}">
                <a14:useLocalDpi xmlns:a14="http://schemas.microsoft.com/office/drawing/2010/main" val="0"/>
              </a:ext>
            </a:extLst>
          </a:blip>
          <a:srcRect t="11428" b="13572"/>
          <a:stretch/>
        </p:blipFill>
        <p:spPr>
          <a:xfrm>
            <a:off x="20" y="10"/>
            <a:ext cx="12191980" cy="6857990"/>
          </a:xfrm>
          <a:prstGeom prst="rect">
            <a:avLst/>
          </a:prstGeom>
        </p:spPr>
      </p:pic>
      <p:sp>
        <p:nvSpPr>
          <p:cNvPr id="3" name="TextBox 2">
            <a:extLst>
              <a:ext uri="{FF2B5EF4-FFF2-40B4-BE49-F238E27FC236}">
                <a16:creationId xmlns:a16="http://schemas.microsoft.com/office/drawing/2014/main" id="{E1DD55BB-1150-7F46-B299-41F116DE31AA}"/>
              </a:ext>
            </a:extLst>
          </p:cNvPr>
          <p:cNvSpPr txBox="1"/>
          <p:nvPr/>
        </p:nvSpPr>
        <p:spPr>
          <a:xfrm>
            <a:off x="501206" y="5474022"/>
            <a:ext cx="3200400" cy="1071062"/>
          </a:xfrm>
          <a:prstGeom prst="rect">
            <a:avLst/>
          </a:prstGeom>
          <a:solidFill>
            <a:srgbClr val="262626"/>
          </a:solidFill>
          <a:ln w="257175" cap="sq" cmpd="sng" algn="ctr">
            <a:solidFill>
              <a:srgbClr val="262626">
                <a:alpha val="60000"/>
              </a:srgbClr>
            </a:solidFill>
            <a:prstDash val="solid"/>
            <a:miter lim="800000"/>
          </a:ln>
        </p:spPr>
        <p:txBody>
          <a:bodyPr vert="horz" wrap="square" lIns="91440" tIns="45720" rIns="91440" bIns="45720" rtlCol="0" anchor="ctr">
            <a:normAutofit/>
          </a:bodyPr>
          <a:lstStyle/>
          <a:p>
            <a:pPr algn="ctr">
              <a:lnSpc>
                <a:spcPct val="90000"/>
              </a:lnSpc>
              <a:spcBef>
                <a:spcPct val="0"/>
              </a:spcBef>
              <a:spcAft>
                <a:spcPts val="600"/>
              </a:spcAft>
            </a:pPr>
            <a:r>
              <a:rPr lang="en-US" sz="1500" dirty="0">
                <a:solidFill>
                  <a:schemeClr val="lt1"/>
                </a:solidFill>
                <a:latin typeface="+mj-lt"/>
                <a:ea typeface="+mj-ea"/>
                <a:cs typeface="+mj-cs"/>
              </a:rPr>
              <a:t>Frieze, </a:t>
            </a:r>
            <a:r>
              <a:rPr lang="en-US" sz="1500" dirty="0" err="1">
                <a:solidFill>
                  <a:schemeClr val="lt1"/>
                </a:solidFill>
                <a:latin typeface="+mj-lt"/>
                <a:ea typeface="+mj-ea"/>
                <a:cs typeface="+mj-cs"/>
              </a:rPr>
              <a:t>Beurs</a:t>
            </a:r>
            <a:r>
              <a:rPr lang="en-US" sz="1500" dirty="0">
                <a:solidFill>
                  <a:schemeClr val="lt1"/>
                </a:solidFill>
                <a:latin typeface="+mj-lt"/>
                <a:ea typeface="+mj-ea"/>
                <a:cs typeface="+mj-cs"/>
              </a:rPr>
              <a:t> De </a:t>
            </a:r>
            <a:r>
              <a:rPr lang="en-US" sz="1500" dirty="0" err="1">
                <a:solidFill>
                  <a:schemeClr val="lt1"/>
                </a:solidFill>
                <a:latin typeface="+mj-lt"/>
                <a:ea typeface="+mj-ea"/>
                <a:cs typeface="+mj-cs"/>
              </a:rPr>
              <a:t>Berlarge</a:t>
            </a:r>
            <a:r>
              <a:rPr lang="en-US" sz="1500" dirty="0">
                <a:solidFill>
                  <a:schemeClr val="lt1"/>
                </a:solidFill>
                <a:latin typeface="+mj-lt"/>
                <a:ea typeface="+mj-ea"/>
                <a:cs typeface="+mj-cs"/>
              </a:rPr>
              <a:t>, </a:t>
            </a:r>
            <a:r>
              <a:rPr lang="en-US" sz="1500" dirty="0" err="1">
                <a:solidFill>
                  <a:schemeClr val="lt1"/>
                </a:solidFill>
                <a:latin typeface="+mj-lt"/>
                <a:ea typeface="+mj-ea"/>
                <a:cs typeface="+mj-cs"/>
              </a:rPr>
              <a:t>Amsterdam,I</a:t>
            </a:r>
            <a:endParaRPr lang="en-US" sz="1500" dirty="0">
              <a:solidFill>
                <a:schemeClr val="lt1"/>
              </a:solidFill>
              <a:latin typeface="+mj-lt"/>
              <a:ea typeface="+mj-ea"/>
              <a:cs typeface="+mj-cs"/>
            </a:endParaRPr>
          </a:p>
          <a:p>
            <a:pPr algn="ctr">
              <a:lnSpc>
                <a:spcPct val="90000"/>
              </a:lnSpc>
              <a:spcBef>
                <a:spcPct val="0"/>
              </a:spcBef>
              <a:spcAft>
                <a:spcPts val="600"/>
              </a:spcAft>
            </a:pPr>
            <a:r>
              <a:rPr lang="en-US" sz="1500" dirty="0">
                <a:solidFill>
                  <a:schemeClr val="lt1"/>
                </a:solidFill>
                <a:latin typeface="+mj-lt"/>
                <a:ea typeface="+mj-ea"/>
                <a:cs typeface="+mj-cs"/>
              </a:rPr>
              <a:t>Circa 1893-1903, image taken by Kate Hannah, 2016</a:t>
            </a:r>
          </a:p>
        </p:txBody>
      </p:sp>
    </p:spTree>
    <p:extLst>
      <p:ext uri="{BB962C8B-B14F-4D97-AF65-F5344CB8AC3E}">
        <p14:creationId xmlns:p14="http://schemas.microsoft.com/office/powerpoint/2010/main" val="64029631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2235D3-F261-C543-BF2E-339356127C6D}"/>
              </a:ext>
            </a:extLst>
          </p:cNvPr>
          <p:cNvPicPr>
            <a:picLocks noChangeAspect="1"/>
          </p:cNvPicPr>
          <p:nvPr/>
        </p:nvPicPr>
        <p:blipFill>
          <a:blip r:embed="rId2"/>
          <a:stretch>
            <a:fillRect/>
          </a:stretch>
        </p:blipFill>
        <p:spPr>
          <a:xfrm>
            <a:off x="234950" y="1835150"/>
            <a:ext cx="11722100" cy="3187700"/>
          </a:xfrm>
          <a:prstGeom prst="rect">
            <a:avLst/>
          </a:prstGeom>
        </p:spPr>
      </p:pic>
      <p:sp>
        <p:nvSpPr>
          <p:cNvPr id="4" name="TextBox 3">
            <a:extLst>
              <a:ext uri="{FF2B5EF4-FFF2-40B4-BE49-F238E27FC236}">
                <a16:creationId xmlns:a16="http://schemas.microsoft.com/office/drawing/2014/main" id="{2D108897-DF2E-584D-872B-7A34EB8CA945}"/>
              </a:ext>
            </a:extLst>
          </p:cNvPr>
          <p:cNvSpPr txBox="1"/>
          <p:nvPr/>
        </p:nvSpPr>
        <p:spPr>
          <a:xfrm>
            <a:off x="827314" y="5540829"/>
            <a:ext cx="5388429" cy="923330"/>
          </a:xfrm>
          <a:prstGeom prst="rect">
            <a:avLst/>
          </a:prstGeom>
          <a:noFill/>
        </p:spPr>
        <p:txBody>
          <a:bodyPr wrap="square" rtlCol="0">
            <a:spAutoFit/>
          </a:bodyPr>
          <a:lstStyle/>
          <a:p>
            <a:r>
              <a:rPr lang="en-US" dirty="0"/>
              <a:t>David Mackay, 1990</a:t>
            </a:r>
          </a:p>
          <a:p>
            <a:r>
              <a:rPr lang="en-NZ" dirty="0">
                <a:hlinkClick r:id="rId3"/>
              </a:rPr>
              <a:t>https://teara.govt.nz/en/biographies/1c23/colenso-william</a:t>
            </a:r>
            <a:endParaRPr lang="en-US" dirty="0"/>
          </a:p>
        </p:txBody>
      </p:sp>
    </p:spTree>
    <p:extLst>
      <p:ext uri="{BB962C8B-B14F-4D97-AF65-F5344CB8AC3E}">
        <p14:creationId xmlns:p14="http://schemas.microsoft.com/office/powerpoint/2010/main" val="2094267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9-19 at 9.42.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914401"/>
            <a:ext cx="9144000" cy="5016363"/>
          </a:xfrm>
          <a:prstGeom prst="rect">
            <a:avLst/>
          </a:prstGeom>
        </p:spPr>
      </p:pic>
    </p:spTree>
    <p:extLst>
      <p:ext uri="{BB962C8B-B14F-4D97-AF65-F5344CB8AC3E}">
        <p14:creationId xmlns:p14="http://schemas.microsoft.com/office/powerpoint/2010/main" val="1788687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3B7BD5-4FE9-F846-9B3E-13A9B3B43B17}"/>
              </a:ext>
            </a:extLst>
          </p:cNvPr>
          <p:cNvSpPr/>
          <p:nvPr/>
        </p:nvSpPr>
        <p:spPr>
          <a:xfrm>
            <a:off x="511629" y="348344"/>
            <a:ext cx="8632371" cy="1569660"/>
          </a:xfrm>
          <a:prstGeom prst="rect">
            <a:avLst/>
          </a:prstGeom>
        </p:spPr>
        <p:txBody>
          <a:bodyPr wrap="square">
            <a:spAutoFit/>
          </a:bodyPr>
          <a:lstStyle/>
          <a:p>
            <a:r>
              <a:rPr lang="en-AU" sz="2400" dirty="0">
                <a:latin typeface="Helvetica Neue" panose="02000503000000020004" pitchFamily="2" charset="0"/>
                <a:ea typeface="Calibri" panose="020F0502020204030204" pitchFamily="34" charset="0"/>
                <a:cs typeface="Times New Roman" panose="02020603050405020304" pitchFamily="18" charset="0"/>
              </a:rPr>
              <a:t> </a:t>
            </a:r>
            <a:r>
              <a:rPr lang="en-AU" sz="2400" b="1" dirty="0">
                <a:latin typeface="Helvetica Neue" panose="02000503000000020004" pitchFamily="2" charset="0"/>
                <a:ea typeface="Calibri" panose="020F0502020204030204" pitchFamily="34" charset="0"/>
                <a:cs typeface="Times New Roman" panose="02020603050405020304" pitchFamily="18" charset="0"/>
              </a:rPr>
              <a:t>A culture has two aspects: the known meanings and directions, which its members are trained to; the new observations and meanings, which are offered and tested…</a:t>
            </a:r>
            <a:endParaRPr lang="en-US" sz="2400" dirty="0"/>
          </a:p>
        </p:txBody>
      </p:sp>
    </p:spTree>
    <p:extLst>
      <p:ext uri="{BB962C8B-B14F-4D97-AF65-F5344CB8AC3E}">
        <p14:creationId xmlns:p14="http://schemas.microsoft.com/office/powerpoint/2010/main" val="5894142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322</Words>
  <Application>Microsoft Macintosh PowerPoint</Application>
  <PresentationFormat>Widescreen</PresentationFormat>
  <Paragraphs>17</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Hannah</dc:creator>
  <cp:lastModifiedBy>Laura Armstrong</cp:lastModifiedBy>
  <cp:revision>4</cp:revision>
  <dcterms:created xsi:type="dcterms:W3CDTF">2019-07-07T22:49:53Z</dcterms:created>
  <dcterms:modified xsi:type="dcterms:W3CDTF">2019-08-01T23:39:06Z</dcterms:modified>
</cp:coreProperties>
</file>