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handoutMasterIdLst>
    <p:handoutMasterId r:id="rId17"/>
  </p:handoutMasterIdLst>
  <p:sldIdLst>
    <p:sldId id="256" r:id="rId2"/>
    <p:sldId id="257" r:id="rId3"/>
    <p:sldId id="283" r:id="rId4"/>
    <p:sldId id="282" r:id="rId5"/>
    <p:sldId id="285" r:id="rId6"/>
    <p:sldId id="279" r:id="rId7"/>
    <p:sldId id="267" r:id="rId8"/>
    <p:sldId id="268" r:id="rId9"/>
    <p:sldId id="287" r:id="rId10"/>
    <p:sldId id="273" r:id="rId11"/>
    <p:sldId id="284" r:id="rId12"/>
    <p:sldId id="286" r:id="rId13"/>
    <p:sldId id="281" r:id="rId14"/>
    <p:sldId id="265"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5CF96D-10EC-4CCA-8B82-94B2EBF95D9D}">
          <p14:sldIdLst>
            <p14:sldId id="256"/>
            <p14:sldId id="257"/>
            <p14:sldId id="283"/>
            <p14:sldId id="282"/>
            <p14:sldId id="285"/>
            <p14:sldId id="279"/>
            <p14:sldId id="267"/>
            <p14:sldId id="268"/>
            <p14:sldId id="287"/>
            <p14:sldId id="273"/>
            <p14:sldId id="284"/>
            <p14:sldId id="286"/>
            <p14:sldId id="281"/>
          </p14:sldIdLst>
        </p14:section>
        <p14:section name="Untitled Section" id="{1B7280AD-6BD1-42D3-8DE9-5A69BC9D705F}">
          <p14:sldIdLst>
            <p14:sldId id="265"/>
          </p14:sldIdLst>
        </p14:section>
      </p14:sectionLst>
    </p:ext>
    <p:ext uri="{EFAFB233-063F-42B5-8137-9DF3F51BA10A}">
      <p15:sldGuideLst xmlns:p15="http://schemas.microsoft.com/office/powerpoint/2012/main">
        <p15:guide id="1" orient="horz" pos="4021">
          <p15:clr>
            <a:srgbClr val="A4A3A4"/>
          </p15:clr>
        </p15:guide>
        <p15:guide id="2" pos="41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7"/>
    <a:srgbClr val="00467F"/>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124" d="100"/>
          <a:sy n="124" d="100"/>
        </p:scale>
        <p:origin x="1044" y="108"/>
      </p:cViewPr>
      <p:guideLst>
        <p:guide orient="horz" pos="4021"/>
        <p:guide pos="416"/>
      </p:guideLst>
    </p:cSldViewPr>
  </p:slideViewPr>
  <p:notesTextViewPr>
    <p:cViewPr>
      <p:scale>
        <a:sx n="3" d="2"/>
        <a:sy n="3" d="2"/>
      </p:scale>
      <p:origin x="0" y="0"/>
    </p:cViewPr>
  </p:notesTextViewPr>
  <p:notesViewPr>
    <p:cSldViewPr snapToGrid="0" snapToObjects="1">
      <p:cViewPr varScale="1">
        <p:scale>
          <a:sx n="82" d="100"/>
          <a:sy n="82" d="100"/>
        </p:scale>
        <p:origin x="323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42174E-94A8-894B-B55B-E3D1B123F7BC}" type="datetimeFigureOut">
              <a:rPr lang="en-US" smtClean="0"/>
              <a:t>11/6/2018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FC2B82-52D7-564A-9414-F61912D3DADE}" type="datetimeFigureOut">
              <a:rPr lang="en-US" smtClean="0"/>
              <a:t>11/6/2018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133711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One of the most important things for a researcher is to retain the rights to use your own work.  Typically publishers will ask you to assign copyright to them.  This means you have no rights to use that work again, to build on that work, to quote large extracts of text from that </a:t>
            </a:r>
            <a:r>
              <a:rPr lang="en-NZ" dirty="0" smtClean="0"/>
              <a:t>work.</a:t>
            </a:r>
          </a:p>
          <a:p>
            <a:endParaRPr lang="en-NZ" dirty="0"/>
          </a:p>
          <a:p>
            <a:r>
              <a:rPr lang="en-NZ" dirty="0" smtClean="0"/>
              <a:t>It is possible to negotiate with the publisher to retain some of the rights you need.</a:t>
            </a:r>
            <a:endParaRPr lang="en-NZ" dirty="0"/>
          </a:p>
          <a:p>
            <a:r>
              <a:rPr lang="en-NZ" dirty="0" smtClean="0"/>
              <a:t>Think about what you might want to do in the future with your work, bearing in mind that by assigning you retain no rights to copy your own works and that your rights are a bundle of rights – which rights would you want to retain:</a:t>
            </a:r>
          </a:p>
          <a:p>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10</a:t>
            </a:fld>
            <a:endParaRPr lang="en-US"/>
          </a:p>
        </p:txBody>
      </p:sp>
    </p:spTree>
    <p:extLst>
      <p:ext uri="{BB962C8B-B14F-4D97-AF65-F5344CB8AC3E}">
        <p14:creationId xmlns:p14="http://schemas.microsoft.com/office/powerpoint/2010/main" val="424194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To quote from the work;</a:t>
            </a:r>
          </a:p>
          <a:p>
            <a:pPr marL="171450" indent="-171450">
              <a:buFont typeface="Arial" panose="020B0604020202020204" pitchFamily="34" charset="0"/>
              <a:buChar char="•"/>
            </a:pPr>
            <a:r>
              <a:rPr lang="en-NZ" dirty="0"/>
              <a:t>Use part of the work or a different or extended version of the work as a basis for a future publication</a:t>
            </a:r>
          </a:p>
          <a:p>
            <a:pPr marL="171450" indent="-171450">
              <a:buFont typeface="Arial" panose="020B0604020202020204" pitchFamily="34" charset="0"/>
              <a:buChar char="•"/>
            </a:pPr>
            <a:r>
              <a:rPr lang="en-NZ" dirty="0"/>
              <a:t>Make copies to share with students and colleagues</a:t>
            </a:r>
          </a:p>
          <a:p>
            <a:pPr marL="171450" indent="-171450">
              <a:buFont typeface="Arial" panose="020B0604020202020204" pitchFamily="34" charset="0"/>
              <a:buChar char="•"/>
            </a:pPr>
            <a:r>
              <a:rPr lang="en-NZ" dirty="0"/>
              <a:t>Include in thesis</a:t>
            </a:r>
          </a:p>
          <a:p>
            <a:pPr marL="171450" indent="-171450">
              <a:buFont typeface="Arial" panose="020B0604020202020204" pitchFamily="34" charset="0"/>
              <a:buChar char="•"/>
            </a:pPr>
            <a:r>
              <a:rPr lang="en-NZ" dirty="0"/>
              <a:t>Place work in personal or institutional repository</a:t>
            </a:r>
          </a:p>
          <a:p>
            <a:r>
              <a:rPr lang="en-NZ" dirty="0"/>
              <a:t>, </a:t>
            </a:r>
          </a:p>
          <a:p>
            <a:pPr marL="171450" indent="-171450">
              <a:buFont typeface="Arial" panose="020B0604020202020204" pitchFamily="34" charset="0"/>
              <a:buChar char="•"/>
            </a:pPr>
            <a:r>
              <a:rPr lang="en-NZ" dirty="0"/>
              <a:t>A 2008 survey indicated that there had been a drop in the number of publishers requiring copyright transfer from the author from 83% in 2003, to 61% in 2005 and to 53% in 2008. In 2005, 3% of publishers were found not to require any form of written agreement with the author and this had increased to almost 7% by 2008 (1).</a:t>
            </a:r>
          </a:p>
        </p:txBody>
      </p:sp>
      <p:sp>
        <p:nvSpPr>
          <p:cNvPr id="4" name="Slide Number Placeholder 3"/>
          <p:cNvSpPr>
            <a:spLocks noGrp="1"/>
          </p:cNvSpPr>
          <p:nvPr>
            <p:ph type="sldNum" sz="quarter" idx="10"/>
          </p:nvPr>
        </p:nvSpPr>
        <p:spPr/>
        <p:txBody>
          <a:bodyPr/>
          <a:lstStyle/>
          <a:p>
            <a:fld id="{960170D6-42E6-3B4C-BC2C-154007EECCF7}" type="slidenum">
              <a:rPr lang="en-US" smtClean="0"/>
              <a:t>11</a:t>
            </a:fld>
            <a:endParaRPr lang="en-US"/>
          </a:p>
        </p:txBody>
      </p:sp>
    </p:spTree>
    <p:extLst>
      <p:ext uri="{BB962C8B-B14F-4D97-AF65-F5344CB8AC3E}">
        <p14:creationId xmlns:p14="http://schemas.microsoft.com/office/powerpoint/2010/main" val="56643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12</a:t>
            </a:fld>
            <a:endParaRPr lang="en-US"/>
          </a:p>
        </p:txBody>
      </p:sp>
    </p:spTree>
    <p:extLst>
      <p:ext uri="{BB962C8B-B14F-4D97-AF65-F5344CB8AC3E}">
        <p14:creationId xmlns:p14="http://schemas.microsoft.com/office/powerpoint/2010/main" val="345753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Things to consider</a:t>
            </a:r>
          </a:p>
          <a:p>
            <a:endParaRPr lang="en-NZ" dirty="0"/>
          </a:p>
          <a:p>
            <a:r>
              <a:rPr lang="en-NZ" dirty="0" smtClean="0"/>
              <a:t>One of the most important rights to retain is the right of reversion.  You see these clauses mostly with books rather than journal articles.  If the work goes out of print then the author needs to have the rights revert to her. Example textbooks.  Academics often write textbooks and assign the texts to students.</a:t>
            </a:r>
            <a:endParaRPr lang="en-NZ" dirty="0"/>
          </a:p>
          <a:p>
            <a:r>
              <a:rPr lang="en-NZ" dirty="0" smtClean="0"/>
              <a:t>                                                                                                                                                                                                                                                                                                                                                                                                                     </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13</a:t>
            </a:fld>
            <a:endParaRPr lang="en-US"/>
          </a:p>
        </p:txBody>
      </p:sp>
    </p:spTree>
    <p:extLst>
      <p:ext uri="{BB962C8B-B14F-4D97-AF65-F5344CB8AC3E}">
        <p14:creationId xmlns:p14="http://schemas.microsoft.com/office/powerpoint/2010/main" val="62472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14</a:t>
            </a:fld>
            <a:endParaRPr lang="en-US"/>
          </a:p>
        </p:txBody>
      </p:sp>
    </p:spTree>
    <p:extLst>
      <p:ext uri="{BB962C8B-B14F-4D97-AF65-F5344CB8AC3E}">
        <p14:creationId xmlns:p14="http://schemas.microsoft.com/office/powerpoint/2010/main" val="178426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7575" y="4819062"/>
            <a:ext cx="5438140" cy="4466987"/>
          </a:xfrm>
        </p:spPr>
        <p:txBody>
          <a:bodyPr/>
          <a:lstStyle/>
          <a:p>
            <a:r>
              <a:rPr lang="en-US" dirty="0"/>
              <a:t>In New Zealand, copyright is an automatic unregistered right that comes into existence every time an original work is created, published and performed. </a:t>
            </a:r>
            <a:r>
              <a:rPr lang="en-NZ" dirty="0"/>
              <a:t>Protects the expression of an idea, not the idea</a:t>
            </a:r>
          </a:p>
          <a:p>
            <a:r>
              <a:rPr lang="en-NZ" dirty="0"/>
              <a:t>Doesn’t require artistic or literary merit – must be an original work and cannot be copied from another work, even if it is out of copyright.</a:t>
            </a:r>
          </a:p>
          <a:p>
            <a:r>
              <a:rPr lang="en-US" dirty="0"/>
              <a:t>Copyright must be assigned in writing to be effective</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a:t>
            </a:fld>
            <a:endParaRPr lang="en-US"/>
          </a:p>
        </p:txBody>
      </p:sp>
    </p:spTree>
    <p:extLst>
      <p:ext uri="{BB962C8B-B14F-4D97-AF65-F5344CB8AC3E}">
        <p14:creationId xmlns:p14="http://schemas.microsoft.com/office/powerpoint/2010/main" val="225738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creation of a copyright work is fairly straightforward, however </a:t>
            </a:r>
            <a:r>
              <a:rPr lang="en-NZ" dirty="0" smtClean="0"/>
              <a:t>ownership </a:t>
            </a:r>
            <a:r>
              <a:rPr lang="en-NZ" dirty="0"/>
              <a:t>of copyright is not straight forward.</a:t>
            </a:r>
          </a:p>
          <a:p>
            <a:r>
              <a:rPr lang="en-NZ" dirty="0"/>
              <a:t>Think about your most recent piece of written work and think who might own that – is it you, your employer, a co-author, a publisher.  It may be some guidelines, instructional material, or a journal article.  If you wrote the work in the course of your employment is will depend on your institutions intellectual property policy. </a:t>
            </a:r>
          </a:p>
          <a:p>
            <a:r>
              <a:rPr lang="en-NZ" dirty="0"/>
              <a:t>At the University of Auckland </a:t>
            </a:r>
            <a:r>
              <a:rPr lang="en-NZ" b="1" u="sng" dirty="0"/>
              <a:t>IP created by staff and students policy </a:t>
            </a:r>
            <a:r>
              <a:rPr lang="en-NZ" dirty="0"/>
              <a:t>– </a:t>
            </a:r>
          </a:p>
          <a:p>
            <a:r>
              <a:rPr lang="en-NZ" dirty="0"/>
              <a:t>Monograph, journal article, book or conference paper are owned by staff and not just academic staff.</a:t>
            </a:r>
          </a:p>
          <a:p>
            <a:pPr marL="171450" lvl="0" indent="-171450">
              <a:buFont typeface="Arial" panose="020B0604020202020204" pitchFamily="34" charset="0"/>
              <a:buChar char="•"/>
            </a:pPr>
            <a:r>
              <a:rPr lang="en-NZ" dirty="0"/>
              <a:t>Dramatic works</a:t>
            </a:r>
          </a:p>
          <a:p>
            <a:pPr marL="171450" lvl="0" indent="-171450">
              <a:buFont typeface="Arial" panose="020B0604020202020204" pitchFamily="34" charset="0"/>
              <a:buChar char="•"/>
            </a:pPr>
            <a:r>
              <a:rPr lang="en-NZ" dirty="0"/>
              <a:t>Words of a song</a:t>
            </a:r>
          </a:p>
          <a:p>
            <a:pPr marL="171450" lvl="0" indent="-171450">
              <a:buFont typeface="Arial" panose="020B0604020202020204" pitchFamily="34" charset="0"/>
              <a:buChar char="•"/>
            </a:pPr>
            <a:r>
              <a:rPr lang="en-NZ" dirty="0"/>
              <a:t>Musical work</a:t>
            </a:r>
          </a:p>
          <a:p>
            <a:pPr marL="171450" lvl="0" indent="-171450">
              <a:buFont typeface="Arial" panose="020B0604020202020204" pitchFamily="34" charset="0"/>
              <a:buChar char="•"/>
            </a:pPr>
            <a:r>
              <a:rPr lang="en-NZ" dirty="0"/>
              <a:t>Work of fine art</a:t>
            </a:r>
          </a:p>
          <a:p>
            <a:pPr lvl="0"/>
            <a:r>
              <a:rPr lang="en-NZ" dirty="0"/>
              <a:t>Instructional material will be owned by staff except where expressly and separately commissioned by the University independently of any employment agreement copyright in the following works belongs in the first instance to the staff member who created i:</a:t>
            </a:r>
          </a:p>
          <a:p>
            <a:r>
              <a:rPr lang="en-NZ" b="1" u="sng" dirty="0"/>
              <a:t>Students </a:t>
            </a:r>
            <a:r>
              <a:rPr lang="en-NZ" dirty="0"/>
              <a:t>own:</a:t>
            </a:r>
          </a:p>
          <a:p>
            <a:r>
              <a:rPr lang="en-NZ" dirty="0"/>
              <a:t>Their theses, dissertations and other assessable works unless they have entered into a funding agreement in which they agree to assign copyright to the funder. In one instance I am aware of students who were working in one institution (given a desk and a project) the institution asked the students to assign copyright to the institution.</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39230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For </a:t>
            </a:r>
            <a:r>
              <a:rPr lang="en-NZ" dirty="0"/>
              <a:t>co-authors copyright will be jointly owned and </a:t>
            </a:r>
            <a:r>
              <a:rPr lang="en-NZ" dirty="0" smtClean="0"/>
              <a:t>the work cannot be assigned without the permission of co-authors.</a:t>
            </a:r>
            <a:endParaRPr lang="en-NZ" dirty="0"/>
          </a:p>
          <a:p>
            <a:endParaRPr lang="en-NZ" dirty="0" smtClean="0"/>
          </a:p>
          <a:p>
            <a:pPr marL="171450" indent="-171450">
              <a:buFont typeface="Arial" panose="020B0604020202020204" pitchFamily="34" charset="0"/>
              <a:buChar char="•"/>
            </a:pPr>
            <a:r>
              <a:rPr lang="en-NZ" dirty="0" smtClean="0"/>
              <a:t>The </a:t>
            </a:r>
            <a:r>
              <a:rPr lang="en-NZ" dirty="0"/>
              <a:t>owner of copyright is the person who wrote the work.</a:t>
            </a:r>
          </a:p>
          <a:p>
            <a:pPr marL="171450" lvl="0" indent="-171450">
              <a:buFont typeface="Arial" panose="020B0604020202020204" pitchFamily="34" charset="0"/>
              <a:buChar char="•"/>
            </a:pPr>
            <a:endParaRPr lang="en-NZ" dirty="0" smtClean="0"/>
          </a:p>
          <a:p>
            <a:pPr marL="171450" lvl="0" indent="-171450">
              <a:buFont typeface="Arial" panose="020B0604020202020204" pitchFamily="34" charset="0"/>
              <a:buChar char="•"/>
            </a:pPr>
            <a:r>
              <a:rPr lang="en-NZ" dirty="0" smtClean="0"/>
              <a:t>To </a:t>
            </a:r>
            <a:r>
              <a:rPr lang="en-NZ" dirty="0"/>
              <a:t>be a co-author, a contribution is not distinct from the other authors’ contributions. </a:t>
            </a:r>
          </a:p>
          <a:p>
            <a:pPr marL="171450" lvl="0" indent="-171450">
              <a:buFont typeface="Arial" panose="020B0604020202020204" pitchFamily="34" charset="0"/>
              <a:buChar char="•"/>
            </a:pPr>
            <a:r>
              <a:rPr lang="en-NZ" dirty="0" smtClean="0"/>
              <a:t>Just </a:t>
            </a:r>
            <a:r>
              <a:rPr lang="en-NZ" dirty="0"/>
              <a:t>having a name on the work doesn’t confer ownership.</a:t>
            </a:r>
          </a:p>
          <a:p>
            <a:r>
              <a:rPr lang="en-NZ" dirty="0"/>
              <a:t> </a:t>
            </a:r>
          </a:p>
        </p:txBody>
      </p:sp>
      <p:sp>
        <p:nvSpPr>
          <p:cNvPr id="4" name="Slide Number Placeholder 3"/>
          <p:cNvSpPr>
            <a:spLocks noGrp="1"/>
          </p:cNvSpPr>
          <p:nvPr>
            <p:ph type="sldNum" sz="quarter" idx="10"/>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386117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308430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the case of scholarly written works, </a:t>
            </a:r>
          </a:p>
          <a:p>
            <a:pPr marL="171450" lvl="0" indent="-171450">
              <a:buFont typeface="Arial" panose="020B0604020202020204" pitchFamily="34" charset="0"/>
              <a:buChar char="•"/>
            </a:pPr>
            <a:r>
              <a:rPr lang="en-NZ" dirty="0"/>
              <a:t>making multiple copies for educational purposes; </a:t>
            </a:r>
          </a:p>
          <a:p>
            <a:pPr marL="171450" lvl="0" indent="-171450">
              <a:buFont typeface="Arial" panose="020B0604020202020204" pitchFamily="34" charset="0"/>
              <a:buChar char="•"/>
            </a:pPr>
            <a:r>
              <a:rPr lang="en-NZ" dirty="0"/>
              <a:t>making derivative works, </a:t>
            </a:r>
          </a:p>
          <a:p>
            <a:pPr marL="171450" lvl="0" indent="-171450">
              <a:buFont typeface="Arial" panose="020B0604020202020204" pitchFamily="34" charset="0"/>
              <a:buChar char="•"/>
            </a:pPr>
            <a:r>
              <a:rPr lang="en-NZ" dirty="0"/>
              <a:t>abstracting parts of it for citation or quotation elsewhere</a:t>
            </a:r>
          </a:p>
          <a:p>
            <a:pPr marL="171450" lvl="0" indent="-171450">
              <a:buFont typeface="Arial" panose="020B0604020202020204" pitchFamily="34" charset="0"/>
              <a:buChar char="•"/>
            </a:pPr>
            <a:r>
              <a:rPr lang="en-NZ" dirty="0"/>
              <a:t>translations</a:t>
            </a:r>
          </a:p>
          <a:p>
            <a:pPr marL="171450" lvl="0" indent="-171450">
              <a:buFont typeface="Arial" panose="020B0604020202020204" pitchFamily="34" charset="0"/>
              <a:buChar char="•"/>
            </a:pPr>
            <a:r>
              <a:rPr lang="en-NZ" dirty="0"/>
              <a:t>Making it available digitally</a:t>
            </a:r>
          </a:p>
          <a:p>
            <a:pPr marL="171450" lvl="0" indent="-171450">
              <a:buFont typeface="Arial" panose="020B0604020202020204" pitchFamily="34" charset="0"/>
              <a:buChar char="•"/>
            </a:pPr>
            <a:r>
              <a:rPr lang="en-NZ" dirty="0"/>
              <a:t>Publishing it in hard copy</a:t>
            </a:r>
          </a:p>
          <a:p>
            <a:r>
              <a:rPr lang="en-NZ" dirty="0"/>
              <a:t>http://www.openoasis.org/index.php%3Foption%3Dcom_content%26view%3Darticle%26id%3D550%26Itemid%3D372</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6</a:t>
            </a:fld>
            <a:endParaRPr lang="en-US" dirty="0"/>
          </a:p>
        </p:txBody>
      </p:sp>
    </p:spTree>
    <p:extLst>
      <p:ext uri="{BB962C8B-B14F-4D97-AF65-F5344CB8AC3E}">
        <p14:creationId xmlns:p14="http://schemas.microsoft.com/office/powerpoint/2010/main" val="18401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Moral rights are not assigned to the publisher.  </a:t>
            </a:r>
            <a:endParaRPr lang="en-NZ" dirty="0" smtClean="0"/>
          </a:p>
          <a:p>
            <a:pPr marL="171450" indent="-171450">
              <a:buFont typeface="Arial" panose="020B0604020202020204" pitchFamily="34" charset="0"/>
              <a:buChar char="•"/>
            </a:pPr>
            <a:r>
              <a:rPr lang="en-NZ" dirty="0" smtClean="0"/>
              <a:t>Alongside </a:t>
            </a:r>
            <a:r>
              <a:rPr lang="en-NZ" dirty="0"/>
              <a:t>the right to be attributed whenever the work is published, </a:t>
            </a:r>
            <a:endParaRPr lang="en-NZ" dirty="0" smtClean="0"/>
          </a:p>
          <a:p>
            <a:pPr marL="171450" indent="-171450">
              <a:buFont typeface="Arial" panose="020B0604020202020204" pitchFamily="34" charset="0"/>
              <a:buChar char="•"/>
            </a:pPr>
            <a:r>
              <a:rPr lang="en-NZ" dirty="0" smtClean="0"/>
              <a:t>the </a:t>
            </a:r>
            <a:r>
              <a:rPr lang="en-NZ" dirty="0"/>
              <a:t>author can object to derogatory treatment of </a:t>
            </a:r>
            <a:r>
              <a:rPr lang="en-NZ" dirty="0" smtClean="0"/>
              <a:t>her </a:t>
            </a:r>
            <a:r>
              <a:rPr lang="en-NZ" dirty="0"/>
              <a:t>work, that brings the author into disrepute.  Very difficult to prove.</a:t>
            </a:r>
          </a:p>
          <a:p>
            <a:pPr lvl="0"/>
            <a:endParaRPr lang="en-NZ" dirty="0" smtClean="0"/>
          </a:p>
          <a:p>
            <a:pPr lvl="0"/>
            <a:r>
              <a:rPr lang="en-NZ" dirty="0" smtClean="0"/>
              <a:t>Sections </a:t>
            </a:r>
            <a:r>
              <a:rPr lang="en-NZ" dirty="0"/>
              <a:t>94 – 97- Right to be identified as the author whenever a work is commercially published or copies issued to the public– must be asserted</a:t>
            </a:r>
          </a:p>
          <a:p>
            <a:pPr lvl="0"/>
            <a:r>
              <a:rPr lang="en-NZ" dirty="0"/>
              <a:t>Creative works are viewed as an extension of the author’s personality</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288634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302054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563" y="4715153"/>
            <a:ext cx="5438140" cy="4466987"/>
          </a:xfrm>
        </p:spPr>
        <p:txBody>
          <a:bodyPr/>
          <a:lstStyle/>
          <a:p>
            <a:r>
              <a:rPr lang="en-NZ" dirty="0"/>
              <a:t>So when it comes to negotiating with the publisher it important to remember that they will want an assignment of copyright so they can to publish the work, make changes to the text to meet editorial needs, to licence the work to different platforms they may wish to publish on etc. If the technology changes they can publish the work in the new format or using a new technology.</a:t>
            </a:r>
          </a:p>
          <a:p>
            <a:r>
              <a:rPr lang="en-NZ" dirty="0"/>
              <a:t>This means they prefer an assignment – it makes publishing the work much easier, but it does mean if you are a PhD student for example you cannot include the work in the thesis without going back to the publisher, or you cannot distribute the work to colleagues or students.  </a:t>
            </a:r>
          </a:p>
          <a:p>
            <a:r>
              <a:rPr lang="en-NZ" dirty="0"/>
              <a:t>The publisher does not however need an assignment of copyright to be able to publish the work.  The author can grant the publisher a licence – a non exclusive licence to publish, with an agreement not to upload the work to an institutional repository or personal website within a certain period that the publisher needs to market and sell the work.  The publisher may ask for an exclusive licence.  Check that the publisher doesn’t want an exclusive licence because if they do, it is virtually the same as an assignment. </a:t>
            </a:r>
          </a:p>
          <a:p>
            <a:r>
              <a:rPr lang="en-NZ" dirty="0"/>
              <a:t>The work may have three different copyrights, copyright in the written text, a separate copyright in any illustrations or diagrams and the data will be protected as a compilation even if the individual facts are not protected</a:t>
            </a:r>
            <a:r>
              <a:rPr lang="en-NZ" dirty="0" smtClean="0"/>
              <a:t>.</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119295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2289389"/>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77863" y="3135012"/>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427038"/>
            <a:ext cx="3095999" cy="1023416"/>
          </a:xfrm>
          <a:prstGeom prst="rect">
            <a:avLst/>
          </a:prstGeom>
        </p:spPr>
      </p:pic>
      <p:sp>
        <p:nvSpPr>
          <p:cNvPr id="2" name="Date Placeholder 1"/>
          <p:cNvSpPr>
            <a:spLocks noGrp="1"/>
          </p:cNvSpPr>
          <p:nvPr>
            <p:ph type="dt" sz="half" idx="11"/>
          </p:nvPr>
        </p:nvSpPr>
        <p:spPr>
          <a:xfrm>
            <a:off x="5902036" y="5941535"/>
            <a:ext cx="2803814" cy="441802"/>
          </a:xfrm>
          <a:prstGeom prst="rect">
            <a:avLst/>
          </a:prstGeom>
        </p:spPr>
        <p:txBody>
          <a:bodyPr/>
          <a:lstStyle>
            <a:lvl1pPr algn="r">
              <a:defRPr sz="1400" b="0" i="0">
                <a:solidFill>
                  <a:schemeClr val="bg1"/>
                </a:solidFill>
                <a:latin typeface="Verdana"/>
                <a:cs typeface="Verdana"/>
              </a:defRPr>
            </a:lvl1pPr>
          </a:lstStyle>
          <a:p>
            <a:fld id="{43DC56B5-A700-544C-8720-C289028A981D}" type="datetime2">
              <a:rPr lang="en-NZ" smtClean="0"/>
              <a:pPr/>
              <a:t>Tuesday, 6 November 2018</a:t>
            </a:fld>
            <a:endParaRPr lang="en-US" dirty="0"/>
          </a:p>
        </p:txBody>
      </p:sp>
      <p:sp>
        <p:nvSpPr>
          <p:cNvPr id="6" name="Date Placeholder 1"/>
          <p:cNvSpPr txBox="1">
            <a:spLocks/>
          </p:cNvSpPr>
          <p:nvPr userDrawn="1"/>
        </p:nvSpPr>
        <p:spPr>
          <a:xfrm>
            <a:off x="677866" y="5944521"/>
            <a:ext cx="4157176" cy="498191"/>
          </a:xfrm>
          <a:prstGeom prst="rect">
            <a:avLst/>
          </a:prstGeom>
        </p:spPr>
        <p:txBody>
          <a:bodyPr/>
          <a:lstStyle>
            <a:defPPr>
              <a:defRPr lang="en-US"/>
            </a:defPPr>
            <a:lvl1pPr marL="0" algn="r" defTabSz="457200" rtl="0" eaLnBrk="1" latinLnBrk="0" hangingPunct="1">
              <a:defRPr sz="1400" b="0" i="0" kern="120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NZ" sz="1600" b="1" dirty="0" smtClean="0"/>
              <a:t>Libraries and Learning Services</a:t>
            </a:r>
            <a:endParaRPr lang="en-US" sz="1600" b="1" dirty="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3486" y="1901360"/>
            <a:ext cx="8097999"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523487" y="268883"/>
            <a:ext cx="6186072"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sp>
        <p:nvSpPr>
          <p:cNvPr id="2" name="Slide Number Placeholder 1"/>
          <p:cNvSpPr>
            <a:spLocks noGrp="1"/>
          </p:cNvSpPr>
          <p:nvPr>
            <p:ph type="sldNum" sz="quarter" idx="11"/>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pic>
        <p:nvPicPr>
          <p:cNvPr id="10" name="Picture 9"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6" name="TextBox 5"/>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272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523486" y="1901360"/>
            <a:ext cx="5010415"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8" name="Title 8"/>
          <p:cNvSpPr>
            <a:spLocks noGrp="1"/>
          </p:cNvSpPr>
          <p:nvPr>
            <p:ph type="title" hasCustomPrompt="1"/>
          </p:nvPr>
        </p:nvSpPr>
        <p:spPr>
          <a:xfrm>
            <a:off x="523487" y="268883"/>
            <a:ext cx="5010414"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sp>
        <p:nvSpPr>
          <p:cNvPr id="9" name="Picture Placeholder 8"/>
          <p:cNvSpPr>
            <a:spLocks noGrp="1"/>
          </p:cNvSpPr>
          <p:nvPr>
            <p:ph type="pic" sz="quarter" idx="11"/>
          </p:nvPr>
        </p:nvSpPr>
        <p:spPr>
          <a:xfrm>
            <a:off x="5767012" y="1245262"/>
            <a:ext cx="3376987" cy="5048659"/>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pic>
        <p:nvPicPr>
          <p:cNvPr id="11" name="Picture 10"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12" name="Slide Number Placeholder 1"/>
          <p:cNvSpPr>
            <a:spLocks noGrp="1"/>
          </p:cNvSpPr>
          <p:nvPr>
            <p:ph type="sldNum" sz="quarter" idx="12"/>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7" name="TextBox 6"/>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0" name="Straight Connector 9"/>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343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245262"/>
            <a:ext cx="3096000" cy="293485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5" name="Picture Placeholder 8"/>
          <p:cNvSpPr>
            <a:spLocks noGrp="1"/>
          </p:cNvSpPr>
          <p:nvPr>
            <p:ph type="pic" sz="quarter" idx="12"/>
          </p:nvPr>
        </p:nvSpPr>
        <p:spPr>
          <a:xfrm>
            <a:off x="5767013" y="4381995"/>
            <a:ext cx="1439998" cy="191192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6" name="Picture Placeholder 8"/>
          <p:cNvSpPr>
            <a:spLocks noGrp="1"/>
          </p:cNvSpPr>
          <p:nvPr>
            <p:ph type="pic" sz="quarter" idx="13"/>
          </p:nvPr>
        </p:nvSpPr>
        <p:spPr>
          <a:xfrm>
            <a:off x="7423015" y="4381994"/>
            <a:ext cx="1439998" cy="191192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8" name="Text Placeholder 4"/>
          <p:cNvSpPr>
            <a:spLocks noGrp="1"/>
          </p:cNvSpPr>
          <p:nvPr>
            <p:ph type="body" sz="quarter" idx="10" hasCustomPrompt="1"/>
          </p:nvPr>
        </p:nvSpPr>
        <p:spPr>
          <a:xfrm>
            <a:off x="523486" y="1901360"/>
            <a:ext cx="4951039"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10" name="Title 8"/>
          <p:cNvSpPr>
            <a:spLocks noGrp="1"/>
          </p:cNvSpPr>
          <p:nvPr>
            <p:ph type="title" hasCustomPrompt="1"/>
          </p:nvPr>
        </p:nvSpPr>
        <p:spPr>
          <a:xfrm>
            <a:off x="523487" y="268883"/>
            <a:ext cx="4951038"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pic>
        <p:nvPicPr>
          <p:cNvPr id="12" name="Picture 11"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13" name="Slide Number Placeholder 1"/>
          <p:cNvSpPr>
            <a:spLocks noGrp="1"/>
          </p:cNvSpPr>
          <p:nvPr>
            <p:ph type="sldNum" sz="quarter" idx="14"/>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11" name="TextBox 10"/>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Connector 13"/>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015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1245261"/>
            <a:ext cx="7925460" cy="492990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pic>
        <p:nvPicPr>
          <p:cNvPr id="4" name="Picture 3"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5" name="Slide Number Placeholder 1"/>
          <p:cNvSpPr>
            <a:spLocks noGrp="1"/>
          </p:cNvSpPr>
          <p:nvPr>
            <p:ph type="sldNum" sz="quarter" idx="12"/>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6" name="TextBox 5"/>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58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5" name="Slide Number Placeholder 1"/>
          <p:cNvSpPr>
            <a:spLocks noGrp="1"/>
          </p:cNvSpPr>
          <p:nvPr>
            <p:ph type="sldNum" sz="quarter" idx="11"/>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3" name="TextBox 2"/>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05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25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US" smtClean="0"/>
              <a:t>Click to edit Master text styles</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427038"/>
            <a:ext cx="3095999" cy="1023416"/>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9919969" y="1758348"/>
            <a:ext cx="914400" cy="914400"/>
          </a:xfrm>
          <a:prstGeom prst="rect">
            <a:avLst/>
          </a:prstGeom>
        </p:spPr>
        <p:txBody>
          <a:bodyPr wrap="none" rtlCol="0" anchor="t">
            <a:normAutofit/>
          </a:bodyPr>
          <a:lstStyle/>
          <a:p>
            <a:endParaRPr lang="en-US" dirty="0" err="1" smtClean="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9" r:id="rId5"/>
    <p:sldLayoutId id="2147483658" r:id="rId6"/>
    <p:sldLayoutId id="2147483661" r:id="rId7"/>
    <p:sldLayoutId id="2147483660" r:id="rId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Negotiating with publishers and retaining copyright</a:t>
            </a:r>
            <a:r>
              <a:rPr lang="en-US" dirty="0" smtClean="0"/>
              <a:t>.</a:t>
            </a:r>
            <a:endParaRPr lang="en-US" dirty="0"/>
          </a:p>
        </p:txBody>
      </p:sp>
      <p:sp>
        <p:nvSpPr>
          <p:cNvPr id="7" name="Text Placeholder 6"/>
          <p:cNvSpPr>
            <a:spLocks noGrp="1"/>
          </p:cNvSpPr>
          <p:nvPr>
            <p:ph type="body" sz="quarter" idx="10"/>
          </p:nvPr>
        </p:nvSpPr>
        <p:spPr>
          <a:xfrm>
            <a:off x="717951" y="4318353"/>
            <a:ext cx="8027987" cy="1056603"/>
          </a:xfrm>
        </p:spPr>
        <p:txBody>
          <a:bodyPr/>
          <a:lstStyle/>
          <a:p>
            <a:r>
              <a:rPr lang="en-US" dirty="0" smtClean="0"/>
              <a:t>Melanie Johnson</a:t>
            </a:r>
          </a:p>
          <a:p>
            <a:r>
              <a:rPr lang="en-US" dirty="0" smtClean="0"/>
              <a:t>Copyright Officer</a:t>
            </a:r>
            <a:endParaRPr lang="en-US" dirty="0"/>
          </a:p>
        </p:txBody>
      </p:sp>
      <p:sp>
        <p:nvSpPr>
          <p:cNvPr id="8" name="Date Placeholder 7"/>
          <p:cNvSpPr>
            <a:spLocks noGrp="1"/>
          </p:cNvSpPr>
          <p:nvPr>
            <p:ph type="dt" sz="half" idx="11"/>
          </p:nvPr>
        </p:nvSpPr>
        <p:spPr/>
        <p:txBody>
          <a:bodyPr/>
          <a:lstStyle/>
          <a:p>
            <a:r>
              <a:rPr lang="en-NZ" dirty="0" smtClean="0"/>
              <a:t>24 October 2018	</a:t>
            </a:r>
            <a:endParaRPr lang="en-US" dirty="0"/>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463101" y="1449238"/>
            <a:ext cx="8097999" cy="4392561"/>
          </a:xfrm>
        </p:spPr>
        <p:txBody>
          <a:bodyPr/>
          <a:lstStyle/>
          <a:p>
            <a:endParaRPr lang="en-NZ" dirty="0"/>
          </a:p>
          <a:p>
            <a:endParaRPr lang="en-NZ" dirty="0"/>
          </a:p>
          <a:p>
            <a:endParaRPr lang="en-NZ" dirty="0"/>
          </a:p>
          <a:p>
            <a:endParaRPr lang="en-NZ" dirty="0"/>
          </a:p>
          <a:p>
            <a:endParaRPr lang="en-NZ" dirty="0" smtClean="0"/>
          </a:p>
          <a:p>
            <a:endParaRPr lang="en-NZ" dirty="0"/>
          </a:p>
          <a:p>
            <a:endParaRPr lang="en-NZ" dirty="0"/>
          </a:p>
          <a:p>
            <a:endParaRPr lang="en-NZ" dirty="0"/>
          </a:p>
          <a:p>
            <a:endParaRPr lang="en-NZ" dirty="0" smtClean="0"/>
          </a:p>
          <a:p>
            <a:endParaRPr lang="en-NZ" dirty="0"/>
          </a:p>
          <a:p>
            <a:endParaRPr lang="en-NZ" dirty="0"/>
          </a:p>
        </p:txBody>
      </p:sp>
      <p:sp>
        <p:nvSpPr>
          <p:cNvPr id="11" name="Title 10"/>
          <p:cNvSpPr>
            <a:spLocks noGrp="1"/>
          </p:cNvSpPr>
          <p:nvPr>
            <p:ph type="title"/>
          </p:nvPr>
        </p:nvSpPr>
        <p:spPr>
          <a:xfrm>
            <a:off x="582210" y="268883"/>
            <a:ext cx="6548826" cy="1180355"/>
          </a:xfrm>
        </p:spPr>
        <p:txBody>
          <a:bodyPr/>
          <a:lstStyle/>
          <a:p>
            <a:r>
              <a:rPr lang="en-NZ" sz="4000" dirty="0" smtClean="0"/>
              <a:t>Retaining rights to reuse work</a:t>
            </a:r>
            <a:endParaRPr lang="en-NZ" sz="40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10</a:t>
            </a:fld>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1842996"/>
            <a:ext cx="6286500" cy="4191000"/>
          </a:xfrm>
          <a:prstGeom prst="rect">
            <a:avLst/>
          </a:prstGeom>
        </p:spPr>
      </p:pic>
      <p:sp>
        <p:nvSpPr>
          <p:cNvPr id="2" name="Rectangle 1"/>
          <p:cNvSpPr/>
          <p:nvPr/>
        </p:nvSpPr>
        <p:spPr>
          <a:xfrm>
            <a:off x="114300" y="5724822"/>
            <a:ext cx="8446800" cy="646331"/>
          </a:xfrm>
          <a:prstGeom prst="rect">
            <a:avLst/>
          </a:prstGeom>
        </p:spPr>
        <p:txBody>
          <a:bodyPr wrap="square">
            <a:spAutoFit/>
          </a:bodyPr>
          <a:lstStyle/>
          <a:p>
            <a:endParaRPr lang="en-NZ" dirty="0" smtClean="0"/>
          </a:p>
          <a:p>
            <a:r>
              <a:rPr lang="en-NZ" dirty="0" smtClean="0"/>
              <a:t>Sergey </a:t>
            </a:r>
            <a:r>
              <a:rPr lang="en-NZ" dirty="0" err="1"/>
              <a:t>Klimpkin</a:t>
            </a:r>
            <a:r>
              <a:rPr lang="en-NZ" dirty="0"/>
              <a:t> http://www.freeimages.com/photo/the-stacks-of-books-1630957</a:t>
            </a:r>
          </a:p>
        </p:txBody>
      </p:sp>
    </p:spTree>
    <p:extLst>
      <p:ext uri="{BB962C8B-B14F-4D97-AF65-F5344CB8AC3E}">
        <p14:creationId xmlns:p14="http://schemas.microsoft.com/office/powerpoint/2010/main" val="389719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3486" y="1090570"/>
            <a:ext cx="8201064" cy="5203352"/>
          </a:xfrm>
        </p:spPr>
        <p:txBody>
          <a:bodyPr/>
          <a:lstStyle/>
          <a:p>
            <a:pPr marL="285750" indent="-285750">
              <a:lnSpc>
                <a:spcPct val="100000"/>
              </a:lnSpc>
              <a:spcBef>
                <a:spcPts val="1200"/>
              </a:spcBef>
              <a:buFont typeface="Arial" panose="020B0604020202020204" pitchFamily="34" charset="0"/>
              <a:buChar char="•"/>
            </a:pPr>
            <a:r>
              <a:rPr lang="en-NZ" sz="2800" dirty="0" smtClean="0"/>
              <a:t>deposit on </a:t>
            </a:r>
            <a:r>
              <a:rPr lang="en-NZ" sz="2800" dirty="0"/>
              <a:t>own website or </a:t>
            </a:r>
            <a:r>
              <a:rPr lang="en-NZ" sz="2800" dirty="0" smtClean="0"/>
              <a:t>institutional repository</a:t>
            </a:r>
          </a:p>
          <a:p>
            <a:pPr marL="285750" indent="-285750">
              <a:lnSpc>
                <a:spcPct val="100000"/>
              </a:lnSpc>
              <a:spcBef>
                <a:spcPts val="1200"/>
              </a:spcBef>
              <a:buFont typeface="Arial" panose="020B0604020202020204" pitchFamily="34" charset="0"/>
              <a:buChar char="•"/>
            </a:pPr>
            <a:r>
              <a:rPr lang="en-NZ" sz="2800" dirty="0" smtClean="0"/>
              <a:t>rights revert </a:t>
            </a:r>
            <a:r>
              <a:rPr lang="en-NZ" sz="2800" dirty="0"/>
              <a:t>to </a:t>
            </a:r>
            <a:r>
              <a:rPr lang="en-NZ" sz="2800" dirty="0" smtClean="0"/>
              <a:t>Author if Article rejected</a:t>
            </a:r>
          </a:p>
          <a:p>
            <a:pPr marL="285750" indent="-285750">
              <a:lnSpc>
                <a:spcPct val="100000"/>
              </a:lnSpc>
              <a:spcBef>
                <a:spcPts val="1200"/>
              </a:spcBef>
              <a:buFont typeface="Arial" panose="020B0604020202020204" pitchFamily="34" charset="0"/>
              <a:buChar char="•"/>
            </a:pPr>
            <a:r>
              <a:rPr lang="en-NZ" sz="2800" dirty="0" smtClean="0"/>
              <a:t>use in </a:t>
            </a:r>
            <a:r>
              <a:rPr lang="en-NZ" sz="2800" dirty="0"/>
              <a:t>further research </a:t>
            </a:r>
            <a:r>
              <a:rPr lang="en-NZ" sz="2800" dirty="0" smtClean="0"/>
              <a:t>and teaching</a:t>
            </a:r>
            <a:endParaRPr lang="en-NZ" sz="2800" dirty="0"/>
          </a:p>
          <a:p>
            <a:pPr marL="285750" indent="-285750">
              <a:lnSpc>
                <a:spcPct val="100000"/>
              </a:lnSpc>
              <a:spcBef>
                <a:spcPts val="1200"/>
              </a:spcBef>
              <a:buFont typeface="Arial" panose="020B0604020202020204" pitchFamily="34" charset="0"/>
              <a:buChar char="•"/>
            </a:pPr>
            <a:r>
              <a:rPr lang="en-NZ" sz="2800" dirty="0"/>
              <a:t>i</a:t>
            </a:r>
            <a:r>
              <a:rPr lang="en-NZ" sz="2800" dirty="0" smtClean="0"/>
              <a:t>ncorporating in </a:t>
            </a:r>
            <a:r>
              <a:rPr lang="en-NZ" sz="2800" dirty="0"/>
              <a:t>other works by the </a:t>
            </a:r>
            <a:r>
              <a:rPr lang="en-NZ" sz="2800" dirty="0" smtClean="0"/>
              <a:t>Author or compilation </a:t>
            </a:r>
            <a:r>
              <a:rPr lang="en-NZ" sz="2800" dirty="0"/>
              <a:t>of the author’s works </a:t>
            </a:r>
            <a:endParaRPr lang="en-NZ" sz="2800" dirty="0" smtClean="0"/>
          </a:p>
          <a:p>
            <a:pPr marL="285750" lvl="0" indent="-285750">
              <a:lnSpc>
                <a:spcPct val="100000"/>
              </a:lnSpc>
              <a:spcBef>
                <a:spcPts val="1200"/>
              </a:spcBef>
              <a:buFont typeface="Arial" panose="020B0604020202020204" pitchFamily="34" charset="0"/>
              <a:buChar char="•"/>
            </a:pPr>
            <a:r>
              <a:rPr lang="en-NZ" sz="2800" dirty="0"/>
              <a:t>s</a:t>
            </a:r>
            <a:r>
              <a:rPr lang="en-NZ" sz="2800" dirty="0" smtClean="0"/>
              <a:t>cholarly sharing</a:t>
            </a:r>
          </a:p>
          <a:p>
            <a:pPr marL="285750" lvl="0" indent="-285750">
              <a:lnSpc>
                <a:spcPct val="100000"/>
              </a:lnSpc>
              <a:spcBef>
                <a:spcPts val="1200"/>
              </a:spcBef>
              <a:buFont typeface="Arial" panose="020B0604020202020204" pitchFamily="34" charset="0"/>
              <a:buChar char="•"/>
            </a:pPr>
            <a:r>
              <a:rPr lang="en-NZ" sz="2800" dirty="0" smtClean="0"/>
              <a:t>use </a:t>
            </a:r>
            <a:r>
              <a:rPr lang="en-NZ" sz="2800" dirty="0"/>
              <a:t>in </a:t>
            </a:r>
            <a:r>
              <a:rPr lang="en-NZ" sz="2800" dirty="0" smtClean="0"/>
              <a:t>a </a:t>
            </a:r>
            <a:r>
              <a:rPr lang="en-NZ" sz="2800" dirty="0"/>
              <a:t>thesis or </a:t>
            </a:r>
            <a:r>
              <a:rPr lang="en-NZ" sz="2800" dirty="0" smtClean="0"/>
              <a:t>dissertation</a:t>
            </a:r>
            <a:endParaRPr lang="en-NZ" sz="2800" dirty="0"/>
          </a:p>
          <a:p>
            <a:pPr marL="285750" indent="-285750">
              <a:buFont typeface="Arial" panose="020B0604020202020204" pitchFamily="34" charset="0"/>
              <a:buChar char="•"/>
            </a:pPr>
            <a:endParaRPr lang="en-NZ" dirty="0"/>
          </a:p>
        </p:txBody>
      </p:sp>
      <p:sp>
        <p:nvSpPr>
          <p:cNvPr id="3" name="Title 2"/>
          <p:cNvSpPr>
            <a:spLocks noGrp="1"/>
          </p:cNvSpPr>
          <p:nvPr>
            <p:ph type="title"/>
          </p:nvPr>
        </p:nvSpPr>
        <p:spPr>
          <a:xfrm>
            <a:off x="523487" y="268883"/>
            <a:ext cx="5709533" cy="821687"/>
          </a:xfrm>
        </p:spPr>
        <p:txBody>
          <a:bodyPr/>
          <a:lstStyle/>
          <a:p>
            <a:r>
              <a:rPr lang="en-NZ" dirty="0" smtClean="0"/>
              <a:t>Examples</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11</a:t>
            </a:fld>
            <a:endParaRPr lang="en-US" dirty="0"/>
          </a:p>
        </p:txBody>
      </p:sp>
    </p:spTree>
    <p:extLst>
      <p:ext uri="{BB962C8B-B14F-4D97-AF65-F5344CB8AC3E}">
        <p14:creationId xmlns:p14="http://schemas.microsoft.com/office/powerpoint/2010/main" val="360549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Arial" panose="020B0604020202020204" pitchFamily="34" charset="0"/>
              <a:buChar char="•"/>
            </a:pPr>
            <a:r>
              <a:rPr lang="en-NZ" dirty="0" smtClean="0"/>
              <a:t>Use </a:t>
            </a:r>
            <a:r>
              <a:rPr lang="en-NZ" dirty="0" err="1" smtClean="0"/>
              <a:t>figshare</a:t>
            </a:r>
            <a:r>
              <a:rPr lang="en-NZ" dirty="0" smtClean="0"/>
              <a:t> to store your </a:t>
            </a:r>
          </a:p>
          <a:p>
            <a:pPr marL="285750" indent="-285750">
              <a:buFont typeface="Arial" panose="020B0604020202020204" pitchFamily="34" charset="0"/>
              <a:buChar char="•"/>
            </a:pPr>
            <a:r>
              <a:rPr lang="en-NZ" dirty="0" smtClean="0"/>
              <a:t>Data; and</a:t>
            </a:r>
          </a:p>
          <a:p>
            <a:pPr marL="285750" indent="-285750">
              <a:buFont typeface="Arial" panose="020B0604020202020204" pitchFamily="34" charset="0"/>
              <a:buChar char="•"/>
            </a:pPr>
            <a:r>
              <a:rPr lang="en-NZ" dirty="0" smtClean="0"/>
              <a:t>Diagrams</a:t>
            </a:r>
          </a:p>
          <a:p>
            <a:pPr marL="285750" indent="-285750">
              <a:buFont typeface="Arial" panose="020B0604020202020204" pitchFamily="34" charset="0"/>
              <a:buChar char="•"/>
            </a:pPr>
            <a:r>
              <a:rPr lang="en-NZ" dirty="0" smtClean="0"/>
              <a:t>make them available under a CC-BY licence</a:t>
            </a:r>
            <a:endParaRPr lang="en-NZ" dirty="0"/>
          </a:p>
        </p:txBody>
      </p:sp>
      <p:sp>
        <p:nvSpPr>
          <p:cNvPr id="3" name="Title 2"/>
          <p:cNvSpPr>
            <a:spLocks noGrp="1"/>
          </p:cNvSpPr>
          <p:nvPr>
            <p:ph type="title"/>
          </p:nvPr>
        </p:nvSpPr>
        <p:spPr/>
        <p:txBody>
          <a:bodyPr/>
          <a:lstStyle/>
          <a:p>
            <a:endParaRPr lang="en-NZ" dirty="0"/>
          </a:p>
        </p:txBody>
      </p:sp>
      <p:sp>
        <p:nvSpPr>
          <p:cNvPr id="4" name="Picture Placeholder 3"/>
          <p:cNvSpPr>
            <a:spLocks noGrp="1"/>
          </p:cNvSpPr>
          <p:nvPr>
            <p:ph type="pic" sz="quarter" idx="11"/>
          </p:nvPr>
        </p:nvSpPr>
        <p:spPr/>
      </p:sp>
      <p:sp>
        <p:nvSpPr>
          <p:cNvPr id="5" name="Slide Number Placeholder 4"/>
          <p:cNvSpPr>
            <a:spLocks noGrp="1"/>
          </p:cNvSpPr>
          <p:nvPr>
            <p:ph type="sldNum" sz="quarter" idx="12"/>
          </p:nvPr>
        </p:nvSpPr>
        <p:spPr/>
        <p:txBody>
          <a:bodyPr/>
          <a:lstStyle/>
          <a:p>
            <a:fld id="{218B9C4F-B695-C54C-924B-61748EE6A7C5}" type="slidenum">
              <a:rPr lang="en-US" smtClean="0"/>
              <a:pPr/>
              <a:t>12</a:t>
            </a:fld>
            <a:endParaRPr lang="en-US" dirty="0"/>
          </a:p>
        </p:txBody>
      </p:sp>
      <p:pic>
        <p:nvPicPr>
          <p:cNvPr id="1026" name="Picture 2" descr="https://figsha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87" y="300149"/>
            <a:ext cx="4758859" cy="148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55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Arial" panose="020B0604020202020204" pitchFamily="34" charset="0"/>
              <a:buChar char="•"/>
            </a:pPr>
            <a:r>
              <a:rPr lang="en-NZ" sz="3200" dirty="0" smtClean="0"/>
              <a:t>Copyright </a:t>
            </a:r>
            <a:r>
              <a:rPr lang="en-NZ" sz="3200" b="1" dirty="0" smtClean="0"/>
              <a:t>arises automatically</a:t>
            </a:r>
          </a:p>
          <a:p>
            <a:pPr marL="285750" indent="-285750">
              <a:lnSpc>
                <a:spcPct val="100000"/>
              </a:lnSpc>
              <a:buFont typeface="Arial" panose="020B0604020202020204" pitchFamily="34" charset="0"/>
              <a:buChar char="•"/>
            </a:pPr>
            <a:r>
              <a:rPr lang="en-NZ" sz="3200" dirty="0" smtClean="0"/>
              <a:t>Assigning copyright to the publisher means </a:t>
            </a:r>
            <a:r>
              <a:rPr lang="en-NZ" sz="3200" b="1" dirty="0" smtClean="0"/>
              <a:t>authors have no further rights to use that work</a:t>
            </a:r>
          </a:p>
          <a:p>
            <a:pPr marL="285750" indent="-285750">
              <a:lnSpc>
                <a:spcPct val="100000"/>
              </a:lnSpc>
              <a:buFont typeface="Arial" panose="020B0604020202020204" pitchFamily="34" charset="0"/>
              <a:buChar char="•"/>
            </a:pPr>
            <a:r>
              <a:rPr lang="en-NZ" sz="3200" b="1" dirty="0" smtClean="0"/>
              <a:t>Negotiate</a:t>
            </a:r>
            <a:r>
              <a:rPr lang="en-NZ" sz="3200" dirty="0" smtClean="0"/>
              <a:t> before submission of work for publication</a:t>
            </a:r>
          </a:p>
          <a:p>
            <a:pPr marL="285750" indent="-285750">
              <a:lnSpc>
                <a:spcPct val="100000"/>
              </a:lnSpc>
              <a:buFont typeface="Arial" panose="020B0604020202020204" pitchFamily="34" charset="0"/>
              <a:buChar char="•"/>
            </a:pPr>
            <a:r>
              <a:rPr lang="en-NZ" sz="3200" b="1" dirty="0" smtClean="0"/>
              <a:t>Retain</a:t>
            </a:r>
            <a:r>
              <a:rPr lang="en-NZ" sz="3200" dirty="0" smtClean="0"/>
              <a:t> a copy of the publishing contract</a:t>
            </a:r>
          </a:p>
          <a:p>
            <a:endParaRPr lang="en-NZ" dirty="0"/>
          </a:p>
        </p:txBody>
      </p:sp>
      <p:sp>
        <p:nvSpPr>
          <p:cNvPr id="3" name="Title 2"/>
          <p:cNvSpPr>
            <a:spLocks noGrp="1"/>
          </p:cNvSpPr>
          <p:nvPr>
            <p:ph type="title"/>
          </p:nvPr>
        </p:nvSpPr>
        <p:spPr/>
        <p:txBody>
          <a:bodyPr/>
          <a:lstStyle/>
          <a:p>
            <a:r>
              <a:rPr lang="en-NZ" dirty="0"/>
              <a:t>Key messages</a:t>
            </a:r>
          </a:p>
        </p:txBody>
      </p:sp>
      <p:sp>
        <p:nvSpPr>
          <p:cNvPr id="4" name="Slide Number Placeholder 3"/>
          <p:cNvSpPr>
            <a:spLocks noGrp="1"/>
          </p:cNvSpPr>
          <p:nvPr>
            <p:ph type="sldNum" sz="quarter" idx="11"/>
          </p:nvPr>
        </p:nvSpPr>
        <p:spPr/>
        <p:txBody>
          <a:bodyPr/>
          <a:lstStyle/>
          <a:p>
            <a:fld id="{218B9C4F-B695-C54C-924B-61748EE6A7C5}" type="slidenum">
              <a:rPr lang="en-US" smtClean="0"/>
              <a:pPr/>
              <a:t>13</a:t>
            </a:fld>
            <a:endParaRPr lang="en-US" dirty="0"/>
          </a:p>
        </p:txBody>
      </p:sp>
    </p:spTree>
    <p:extLst>
      <p:ext uri="{BB962C8B-B14F-4D97-AF65-F5344CB8AC3E}">
        <p14:creationId xmlns:p14="http://schemas.microsoft.com/office/powerpoint/2010/main" val="483350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8000" dirty="0" smtClean="0"/>
              <a:t>Questions???</a:t>
            </a:r>
            <a:endParaRPr lang="en-US" sz="8000" dirty="0"/>
          </a:p>
        </p:txBody>
      </p:sp>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a:t>In New Zealand, copyright is an automatic unregistered right that comes into existence every time an original work is created, published and </a:t>
            </a:r>
            <a:r>
              <a:rPr lang="en-US" dirty="0" smtClean="0"/>
              <a:t>performed.</a:t>
            </a:r>
          </a:p>
          <a:p>
            <a:endParaRPr lang="en-US" dirty="0"/>
          </a:p>
          <a:p>
            <a:r>
              <a:rPr lang="en-US" dirty="0" smtClean="0"/>
              <a:t>Copyright must be assigned in writing to be effective</a:t>
            </a:r>
            <a:endParaRPr lang="en-NZ" dirty="0"/>
          </a:p>
        </p:txBody>
      </p:sp>
      <p:sp>
        <p:nvSpPr>
          <p:cNvPr id="11" name="Title 10"/>
          <p:cNvSpPr>
            <a:spLocks noGrp="1"/>
          </p:cNvSpPr>
          <p:nvPr>
            <p:ph type="title"/>
          </p:nvPr>
        </p:nvSpPr>
        <p:spPr/>
        <p:txBody>
          <a:bodyPr/>
          <a:lstStyle/>
          <a:p>
            <a:r>
              <a:rPr lang="en-NZ" dirty="0" smtClean="0"/>
              <a:t>PROTECTION</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a:t>
            </a:fld>
            <a:endParaRPr lang="en-US" dirty="0"/>
          </a:p>
        </p:txBody>
      </p:sp>
    </p:spTree>
    <p:extLst>
      <p:ext uri="{BB962C8B-B14F-4D97-AF65-F5344CB8AC3E}">
        <p14:creationId xmlns:p14="http://schemas.microsoft.com/office/powerpoint/2010/main" val="428769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487" y="268883"/>
            <a:ext cx="6430986" cy="1393662"/>
          </a:xfrm>
        </p:spPr>
        <p:txBody>
          <a:bodyPr/>
          <a:lstStyle/>
          <a:p>
            <a:r>
              <a:rPr lang="en-NZ" sz="4000" dirty="0" smtClean="0"/>
              <a:t>Who owns copyright?</a:t>
            </a:r>
            <a:endParaRPr lang="en-NZ" sz="4000" dirty="0"/>
          </a:p>
        </p:txBody>
      </p:sp>
      <p:sp>
        <p:nvSpPr>
          <p:cNvPr id="5" name="Slide Number Placeholder 4"/>
          <p:cNvSpPr>
            <a:spLocks noGrp="1"/>
          </p:cNvSpPr>
          <p:nvPr>
            <p:ph type="sldNum" sz="quarter" idx="12"/>
          </p:nvPr>
        </p:nvSpPr>
        <p:spPr/>
        <p:txBody>
          <a:bodyPr/>
          <a:lstStyle/>
          <a:p>
            <a:fld id="{218B9C4F-B695-C54C-924B-61748EE6A7C5}" type="slidenum">
              <a:rPr lang="en-US" smtClean="0"/>
              <a:pPr/>
              <a:t>3</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276" y="1036322"/>
            <a:ext cx="6374456" cy="514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7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100000"/>
              </a:lnSpc>
              <a:buFont typeface="Arial" panose="020B0604020202020204" pitchFamily="34" charset="0"/>
              <a:buChar char="•"/>
            </a:pPr>
            <a:r>
              <a:rPr lang="en-NZ" sz="2800" dirty="0" smtClean="0"/>
              <a:t>Copyright </a:t>
            </a:r>
            <a:r>
              <a:rPr lang="en-NZ" sz="2800" dirty="0"/>
              <a:t>in co-authored works is jointly </a:t>
            </a:r>
            <a:r>
              <a:rPr lang="en-NZ" sz="2800" dirty="0" smtClean="0"/>
              <a:t>owned – can’t assign the work without co-authors permission</a:t>
            </a:r>
            <a:endParaRPr lang="en-NZ" sz="2800" dirty="0"/>
          </a:p>
          <a:p>
            <a:pPr marL="285750" indent="-285750">
              <a:lnSpc>
                <a:spcPct val="100000"/>
              </a:lnSpc>
              <a:buFont typeface="Arial" panose="020B0604020202020204" pitchFamily="34" charset="0"/>
              <a:buChar char="•"/>
            </a:pPr>
            <a:r>
              <a:rPr lang="en-NZ" sz="2800" dirty="0" smtClean="0"/>
              <a:t>To be a co-author, a contribution is not distinct from the other authors’ contributions. </a:t>
            </a:r>
            <a:endParaRPr lang="en-NZ" sz="2800" dirty="0"/>
          </a:p>
          <a:p>
            <a:pPr marL="285750" indent="-285750">
              <a:lnSpc>
                <a:spcPct val="100000"/>
              </a:lnSpc>
              <a:buFont typeface="Arial" panose="020B0604020202020204" pitchFamily="34" charset="0"/>
              <a:buChar char="•"/>
            </a:pPr>
            <a:r>
              <a:rPr lang="en-NZ" sz="2800" dirty="0" smtClean="0"/>
              <a:t>The owner of copyright is the person who wrote the work.</a:t>
            </a:r>
          </a:p>
          <a:p>
            <a:pPr marL="285750" indent="-285750">
              <a:lnSpc>
                <a:spcPct val="100000"/>
              </a:lnSpc>
              <a:buFont typeface="Arial" panose="020B0604020202020204" pitchFamily="34" charset="0"/>
              <a:buChar char="•"/>
            </a:pPr>
            <a:r>
              <a:rPr lang="en-NZ" sz="2800" dirty="0" smtClean="0"/>
              <a:t>Just having a name on the work doesn’t confer ownership.</a:t>
            </a:r>
          </a:p>
          <a:p>
            <a:pPr marL="285750" indent="-285750">
              <a:buFont typeface="Arial" panose="020B0604020202020204" pitchFamily="34" charset="0"/>
              <a:buChar char="•"/>
            </a:pPr>
            <a:endParaRPr lang="en-NZ" dirty="0"/>
          </a:p>
        </p:txBody>
      </p:sp>
      <p:sp>
        <p:nvSpPr>
          <p:cNvPr id="3" name="Title 2"/>
          <p:cNvSpPr>
            <a:spLocks noGrp="1"/>
          </p:cNvSpPr>
          <p:nvPr>
            <p:ph type="title"/>
          </p:nvPr>
        </p:nvSpPr>
        <p:spPr/>
        <p:txBody>
          <a:bodyPr/>
          <a:lstStyle/>
          <a:p>
            <a:r>
              <a:rPr lang="en-NZ" dirty="0" smtClean="0"/>
              <a:t>Collaborations</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4</a:t>
            </a:fld>
            <a:endParaRPr lang="en-US" dirty="0"/>
          </a:p>
        </p:txBody>
      </p:sp>
    </p:spTree>
    <p:extLst>
      <p:ext uri="{BB962C8B-B14F-4D97-AF65-F5344CB8AC3E}">
        <p14:creationId xmlns:p14="http://schemas.microsoft.com/office/powerpoint/2010/main" val="246268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en-NZ" sz="1800" dirty="0" smtClean="0"/>
              <a:t>No copyright in:</a:t>
            </a:r>
          </a:p>
          <a:p>
            <a:pPr>
              <a:lnSpc>
                <a:spcPct val="100000"/>
              </a:lnSpc>
            </a:pPr>
            <a:endParaRPr lang="en-NZ" sz="1800" dirty="0" smtClean="0"/>
          </a:p>
          <a:p>
            <a:pPr marL="285750" indent="-285750">
              <a:lnSpc>
                <a:spcPct val="100000"/>
              </a:lnSpc>
              <a:buFont typeface="Arial" panose="020B0604020202020204" pitchFamily="34" charset="0"/>
              <a:buChar char="•"/>
            </a:pPr>
            <a:r>
              <a:rPr lang="en-NZ" sz="1800" dirty="0" smtClean="0"/>
              <a:t>ideas</a:t>
            </a:r>
          </a:p>
          <a:p>
            <a:pPr marL="285750" indent="-285750">
              <a:lnSpc>
                <a:spcPct val="100000"/>
              </a:lnSpc>
              <a:buFont typeface="Arial" panose="020B0604020202020204" pitchFamily="34" charset="0"/>
              <a:buChar char="•"/>
            </a:pPr>
            <a:endParaRPr lang="en-NZ" sz="1800" dirty="0" smtClean="0"/>
          </a:p>
          <a:p>
            <a:pPr marL="285750" indent="-285750">
              <a:lnSpc>
                <a:spcPct val="100000"/>
              </a:lnSpc>
              <a:buFont typeface="Arial" panose="020B0604020202020204" pitchFamily="34" charset="0"/>
              <a:buChar char="•"/>
            </a:pPr>
            <a:r>
              <a:rPr lang="en-NZ" sz="1800" dirty="0" smtClean="0"/>
              <a:t>facts </a:t>
            </a:r>
            <a:r>
              <a:rPr lang="en-NZ" sz="1800" dirty="0"/>
              <a:t>(data), but copyright in a compilation of </a:t>
            </a:r>
            <a:r>
              <a:rPr lang="en-NZ" sz="1800" dirty="0" smtClean="0"/>
              <a:t>facts</a:t>
            </a:r>
          </a:p>
          <a:p>
            <a:pPr marL="285750" indent="-285750">
              <a:lnSpc>
                <a:spcPct val="100000"/>
              </a:lnSpc>
              <a:buFont typeface="Arial" panose="020B0604020202020204" pitchFamily="34" charset="0"/>
              <a:buChar char="•"/>
            </a:pPr>
            <a:endParaRPr lang="en-NZ" sz="1800" dirty="0"/>
          </a:p>
        </p:txBody>
      </p:sp>
      <p:sp>
        <p:nvSpPr>
          <p:cNvPr id="3" name="Title 2"/>
          <p:cNvSpPr>
            <a:spLocks noGrp="1"/>
          </p:cNvSpPr>
          <p:nvPr>
            <p:ph type="title"/>
          </p:nvPr>
        </p:nvSpPr>
        <p:spPr/>
        <p:txBody>
          <a:bodyPr/>
          <a:lstStyle/>
          <a:p>
            <a:r>
              <a:rPr lang="en-NZ" dirty="0" smtClean="0"/>
              <a:t>Ownership of data</a:t>
            </a:r>
            <a:endParaRPr lang="en-NZ" dirty="0"/>
          </a:p>
        </p:txBody>
      </p:sp>
      <p:sp>
        <p:nvSpPr>
          <p:cNvPr id="4" name="Picture Placeholder 3"/>
          <p:cNvSpPr>
            <a:spLocks noGrp="1"/>
          </p:cNvSpPr>
          <p:nvPr>
            <p:ph type="pic" sz="quarter" idx="11"/>
          </p:nvPr>
        </p:nvSpPr>
        <p:spPr/>
      </p:sp>
      <p:sp>
        <p:nvSpPr>
          <p:cNvPr id="5" name="Slide Number Placeholder 4"/>
          <p:cNvSpPr>
            <a:spLocks noGrp="1"/>
          </p:cNvSpPr>
          <p:nvPr>
            <p:ph type="sldNum" sz="quarter" idx="12"/>
          </p:nvPr>
        </p:nvSpPr>
        <p:spPr/>
        <p:txBody>
          <a:bodyPr/>
          <a:lstStyle/>
          <a:p>
            <a:fld id="{218B9C4F-B695-C54C-924B-61748EE6A7C5}" type="slidenum">
              <a:rPr lang="en-US" smtClean="0"/>
              <a:pPr/>
              <a:t>5</a:t>
            </a:fld>
            <a:endParaRPr lang="en-US" dirty="0"/>
          </a:p>
        </p:txBody>
      </p:sp>
    </p:spTree>
    <p:extLst>
      <p:ext uri="{BB962C8B-B14F-4D97-AF65-F5344CB8AC3E}">
        <p14:creationId xmlns:p14="http://schemas.microsoft.com/office/powerpoint/2010/main" val="388958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8B9C4F-B695-C54C-924B-61748EE6A7C5}"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98" y="2016786"/>
            <a:ext cx="7355715" cy="3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0"/>
          <p:cNvSpPr txBox="1">
            <a:spLocks/>
          </p:cNvSpPr>
          <p:nvPr/>
        </p:nvSpPr>
        <p:spPr>
          <a:xfrm>
            <a:off x="523487" y="268883"/>
            <a:ext cx="6186072" cy="13936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Copyright = </a:t>
            </a:r>
          </a:p>
          <a:p>
            <a:r>
              <a:rPr lang="en-NZ"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Bundle of rights</a:t>
            </a:r>
            <a:endParaRPr lang="en-NZ"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840497" y="5737007"/>
            <a:ext cx="7355715" cy="646331"/>
          </a:xfrm>
          <a:prstGeom prst="rect">
            <a:avLst/>
          </a:prstGeom>
        </p:spPr>
        <p:txBody>
          <a:bodyPr wrap="square">
            <a:spAutoFit/>
          </a:bodyPr>
          <a:lstStyle/>
          <a:p>
            <a:r>
              <a:rPr lang="en-NZ" dirty="0"/>
              <a:t>http://cdn2.brooklynmuseum.org/images/opencollection/objects/size2/CUR.36.713.jpg</a:t>
            </a:r>
          </a:p>
        </p:txBody>
      </p:sp>
    </p:spTree>
    <p:extLst>
      <p:ext uri="{BB962C8B-B14F-4D97-AF65-F5344CB8AC3E}">
        <p14:creationId xmlns:p14="http://schemas.microsoft.com/office/powerpoint/2010/main" val="195693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pPr marL="285750" indent="-285750">
              <a:lnSpc>
                <a:spcPct val="100000"/>
              </a:lnSpc>
              <a:buFont typeface="Arial" panose="020B0604020202020204" pitchFamily="34" charset="0"/>
              <a:buChar char="•"/>
            </a:pPr>
            <a:r>
              <a:rPr lang="en-NZ" altLang="en-US" sz="3200" kern="1600" dirty="0"/>
              <a:t>Sections 94 – 97- Right to be identified as the author whenever a work is commercially published or copies issued to the public– must be </a:t>
            </a:r>
            <a:r>
              <a:rPr lang="en-NZ" altLang="en-US" sz="3200" kern="1600" dirty="0" smtClean="0"/>
              <a:t>asserted</a:t>
            </a:r>
          </a:p>
          <a:p>
            <a:pPr marL="285750" indent="-285750">
              <a:lnSpc>
                <a:spcPct val="100000"/>
              </a:lnSpc>
              <a:buFont typeface="Arial" panose="020B0604020202020204" pitchFamily="34" charset="0"/>
              <a:buChar char="•"/>
            </a:pPr>
            <a:endParaRPr lang="en-NZ" altLang="en-US" sz="3200" kern="1600" dirty="0"/>
          </a:p>
          <a:p>
            <a:pPr marL="285750" indent="-285750">
              <a:lnSpc>
                <a:spcPct val="100000"/>
              </a:lnSpc>
              <a:buFont typeface="Arial" panose="020B0604020202020204" pitchFamily="34" charset="0"/>
              <a:buChar char="•"/>
            </a:pPr>
            <a:r>
              <a:rPr lang="en-NZ" altLang="en-US" sz="3200" kern="1600" dirty="0"/>
              <a:t>Creative works are viewed as an extension of the author’s personality</a:t>
            </a:r>
          </a:p>
          <a:p>
            <a:pPr marL="285750" indent="-285750">
              <a:buFont typeface="Arial" panose="020B0604020202020204" pitchFamily="34" charset="0"/>
              <a:buChar char="•"/>
            </a:pPr>
            <a:endParaRPr lang="en-NZ" sz="3200" kern="1600" dirty="0" smtClean="0"/>
          </a:p>
          <a:p>
            <a:endParaRPr lang="en-NZ" dirty="0"/>
          </a:p>
          <a:p>
            <a:endParaRPr lang="en-NZ" dirty="0"/>
          </a:p>
        </p:txBody>
      </p:sp>
      <p:sp>
        <p:nvSpPr>
          <p:cNvPr id="11" name="Title 10"/>
          <p:cNvSpPr>
            <a:spLocks noGrp="1"/>
          </p:cNvSpPr>
          <p:nvPr>
            <p:ph type="title"/>
          </p:nvPr>
        </p:nvSpPr>
        <p:spPr/>
        <p:txBody>
          <a:bodyPr/>
          <a:lstStyle/>
          <a:p>
            <a:r>
              <a:rPr lang="en-NZ" dirty="0" smtClean="0"/>
              <a:t>Moral rights</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7</a:t>
            </a:fld>
            <a:endParaRPr lang="en-US" dirty="0"/>
          </a:p>
        </p:txBody>
      </p:sp>
    </p:spTree>
    <p:extLst>
      <p:ext uri="{BB962C8B-B14F-4D97-AF65-F5344CB8AC3E}">
        <p14:creationId xmlns:p14="http://schemas.microsoft.com/office/powerpoint/2010/main" val="2570707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pPr marL="285750" indent="-285750">
              <a:lnSpc>
                <a:spcPct val="100000"/>
              </a:lnSpc>
              <a:buFont typeface="Arial" panose="020B0604020202020204" pitchFamily="34" charset="0"/>
              <a:buChar char="•"/>
            </a:pPr>
            <a:r>
              <a:rPr lang="en-US" altLang="en-US" sz="2400" dirty="0"/>
              <a:t>All rights reserved</a:t>
            </a:r>
          </a:p>
          <a:p>
            <a:pPr marL="285750" indent="-285750">
              <a:lnSpc>
                <a:spcPct val="100000"/>
              </a:lnSpc>
              <a:buFont typeface="Arial" panose="020B0604020202020204" pitchFamily="34" charset="0"/>
              <a:buChar char="•"/>
            </a:pPr>
            <a:r>
              <a:rPr lang="en-US" altLang="en-US" sz="2400" dirty="0"/>
              <a:t>No part of this work may be reproduced or transmitted in any form or by any means, or stored in a retrieval system of any nature, without the written permission of the copyright holder.</a:t>
            </a:r>
          </a:p>
          <a:p>
            <a:pPr marL="285750" indent="-285750">
              <a:lnSpc>
                <a:spcPct val="100000"/>
              </a:lnSpc>
              <a:buFont typeface="Arial" panose="020B0604020202020204" pitchFamily="34" charset="0"/>
              <a:buChar char="•"/>
            </a:pPr>
            <a:r>
              <a:rPr lang="en-US" altLang="en-US" sz="2400" dirty="0"/>
              <a:t>No part of this work may be modified without the written permission of the author.</a:t>
            </a:r>
          </a:p>
          <a:p>
            <a:pPr marL="285750" indent="-285750">
              <a:lnSpc>
                <a:spcPct val="100000"/>
              </a:lnSpc>
              <a:buFont typeface="Arial" panose="020B0604020202020204" pitchFamily="34" charset="0"/>
              <a:buChar char="•"/>
            </a:pPr>
            <a:r>
              <a:rPr lang="en-US" altLang="en-US" sz="2400" dirty="0"/>
              <a:t>No part of this work may be exposed to public view in any form or by any means, without identifying the creator as author.</a:t>
            </a:r>
          </a:p>
          <a:p>
            <a:pPr marL="285750" indent="-285750">
              <a:lnSpc>
                <a:spcPct val="100000"/>
              </a:lnSpc>
              <a:buFont typeface="Arial" panose="020B0604020202020204" pitchFamily="34" charset="0"/>
              <a:buChar char="•"/>
            </a:pPr>
            <a:endParaRPr lang="en-NZ" sz="2400" dirty="0"/>
          </a:p>
        </p:txBody>
      </p:sp>
      <p:sp>
        <p:nvSpPr>
          <p:cNvPr id="11" name="Title 10"/>
          <p:cNvSpPr>
            <a:spLocks noGrp="1"/>
          </p:cNvSpPr>
          <p:nvPr>
            <p:ph type="title"/>
          </p:nvPr>
        </p:nvSpPr>
        <p:spPr/>
        <p:txBody>
          <a:bodyPr/>
          <a:lstStyle/>
          <a:p>
            <a:r>
              <a:rPr lang="en-NZ" dirty="0" smtClean="0"/>
              <a:t>Asserting </a:t>
            </a:r>
            <a:r>
              <a:rPr lang="en-NZ" sz="5400" dirty="0" smtClean="0"/>
              <a:t>©</a:t>
            </a:r>
            <a:endParaRPr lang="en-NZ" sz="54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8</a:t>
            </a:fld>
            <a:endParaRPr lang="en-US" dirty="0"/>
          </a:p>
        </p:txBody>
      </p:sp>
    </p:spTree>
    <p:extLst>
      <p:ext uri="{BB962C8B-B14F-4D97-AF65-F5344CB8AC3E}">
        <p14:creationId xmlns:p14="http://schemas.microsoft.com/office/powerpoint/2010/main" val="357836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NZ" sz="5400" dirty="0" smtClean="0"/>
          </a:p>
          <a:p>
            <a:pPr marL="571500" indent="-571500">
              <a:lnSpc>
                <a:spcPct val="100000"/>
              </a:lnSpc>
              <a:buFont typeface="Arial" panose="020B0604020202020204" pitchFamily="34" charset="0"/>
              <a:buChar char="•"/>
            </a:pPr>
            <a:r>
              <a:rPr lang="en-NZ" sz="3600" dirty="0" smtClean="0"/>
              <a:t>Assignment of copyright; or</a:t>
            </a:r>
          </a:p>
          <a:p>
            <a:pPr marL="571500" indent="-571500">
              <a:lnSpc>
                <a:spcPct val="100000"/>
              </a:lnSpc>
              <a:buFont typeface="Arial" panose="020B0604020202020204" pitchFamily="34" charset="0"/>
              <a:buChar char="•"/>
            </a:pPr>
            <a:r>
              <a:rPr lang="en-NZ" sz="3200" dirty="0" smtClean="0"/>
              <a:t>Licence - Exclusive </a:t>
            </a:r>
            <a:r>
              <a:rPr lang="en-NZ" sz="3200" dirty="0"/>
              <a:t>v Non-exclusive </a:t>
            </a:r>
            <a:r>
              <a:rPr lang="en-NZ" sz="3200" dirty="0" smtClean="0"/>
              <a:t>Licence</a:t>
            </a:r>
          </a:p>
          <a:p>
            <a:pPr marL="1314450" lvl="1" indent="-571500">
              <a:buFont typeface="Arial" panose="020B0604020202020204" pitchFamily="34" charset="0"/>
              <a:buChar char="•"/>
            </a:pPr>
            <a:r>
              <a:rPr lang="en-NZ" sz="4300" dirty="0" smtClean="0"/>
              <a:t>Literary work</a:t>
            </a:r>
          </a:p>
          <a:p>
            <a:pPr marL="1314450" lvl="1" indent="-571500">
              <a:buFont typeface="Arial" panose="020B0604020202020204" pitchFamily="34" charset="0"/>
              <a:buChar char="•"/>
            </a:pPr>
            <a:r>
              <a:rPr lang="en-NZ" sz="4300" dirty="0" smtClean="0"/>
              <a:t>Data</a:t>
            </a:r>
          </a:p>
          <a:p>
            <a:pPr marL="1314450" lvl="1" indent="-571500">
              <a:buFont typeface="Arial" panose="020B0604020202020204" pitchFamily="34" charset="0"/>
              <a:buChar char="•"/>
            </a:pPr>
            <a:r>
              <a:rPr lang="en-NZ" sz="4300" dirty="0" smtClean="0"/>
              <a:t>Images and diagrams</a:t>
            </a:r>
          </a:p>
          <a:p>
            <a:endParaRPr lang="en-NZ" sz="5400" dirty="0"/>
          </a:p>
          <a:p>
            <a:endParaRPr lang="en-NZ" sz="1600" dirty="0"/>
          </a:p>
        </p:txBody>
      </p:sp>
      <p:sp>
        <p:nvSpPr>
          <p:cNvPr id="3" name="Title 2"/>
          <p:cNvSpPr>
            <a:spLocks noGrp="1"/>
          </p:cNvSpPr>
          <p:nvPr>
            <p:ph type="title"/>
          </p:nvPr>
        </p:nvSpPr>
        <p:spPr/>
        <p:txBody>
          <a:bodyPr/>
          <a:lstStyle/>
          <a:p>
            <a:r>
              <a:rPr lang="en-NZ" dirty="0" smtClean="0"/>
              <a:t>What do publishers need?</a:t>
            </a:r>
            <a:endParaRPr lang="en-NZ"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9</a:t>
            </a:fld>
            <a:endParaRPr lang="en-US" dirty="0"/>
          </a:p>
        </p:txBody>
      </p:sp>
    </p:spTree>
    <p:extLst>
      <p:ext uri="{BB962C8B-B14F-4D97-AF65-F5344CB8AC3E}">
        <p14:creationId xmlns:p14="http://schemas.microsoft.com/office/powerpoint/2010/main" val="331511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Apowerpoint-43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UoApowerpoint-LLS43</Template>
  <TotalTime>29362</TotalTime>
  <Words>1465</Words>
  <Application>Microsoft Office PowerPoint</Application>
  <PresentationFormat>On-screen Show (4:3)</PresentationFormat>
  <Paragraphs>149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UoApowerpoint-43final</vt:lpstr>
      <vt:lpstr>Negotiating with publishers and retaining copyright.</vt:lpstr>
      <vt:lpstr>PROTECTION</vt:lpstr>
      <vt:lpstr>Who owns copyright?</vt:lpstr>
      <vt:lpstr>Collaborations</vt:lpstr>
      <vt:lpstr>Ownership of data</vt:lpstr>
      <vt:lpstr>PowerPoint Presentation</vt:lpstr>
      <vt:lpstr>Moral rights</vt:lpstr>
      <vt:lpstr>Asserting ©</vt:lpstr>
      <vt:lpstr>What do publishers need?</vt:lpstr>
      <vt:lpstr>Retaining rights to reuse work</vt:lpstr>
      <vt:lpstr>Examples</vt:lpstr>
      <vt:lpstr>PowerPoint Presentation</vt:lpstr>
      <vt:lpstr>Key messages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Garraway</dc:creator>
  <cp:lastModifiedBy>Laura Armstrong</cp:lastModifiedBy>
  <cp:revision>69</cp:revision>
  <cp:lastPrinted>2018-10-23T23:02:52Z</cp:lastPrinted>
  <dcterms:created xsi:type="dcterms:W3CDTF">2015-12-03T00:40:03Z</dcterms:created>
  <dcterms:modified xsi:type="dcterms:W3CDTF">2018-11-05T23:52:25Z</dcterms:modified>
</cp:coreProperties>
</file>