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6" r:id="rId5"/>
    <p:sldId id="270" r:id="rId6"/>
    <p:sldId id="267" r:id="rId7"/>
    <p:sldId id="260" r:id="rId8"/>
    <p:sldId id="259" r:id="rId9"/>
    <p:sldId id="268" r:id="rId10"/>
    <p:sldId id="262" r:id="rId11"/>
    <p:sldId id="263" r:id="rId12"/>
    <p:sldId id="265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111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vin Brown" userId="9a9544c8-9634-449d-889f-53ab93c6385c" providerId="ADAL" clId="{DC5C767C-E456-437F-9F7B-D44BA962146B}"/>
    <pc:docChg chg="undo redo custSel modSld">
      <pc:chgData name="Gavin Brown" userId="9a9544c8-9634-449d-889f-53ab93c6385c" providerId="ADAL" clId="{DC5C767C-E456-437F-9F7B-D44BA962146B}" dt="2023-09-28T02:12:39.078" v="10" actId="404"/>
      <pc:docMkLst>
        <pc:docMk/>
      </pc:docMkLst>
      <pc:sldChg chg="modSp mod">
        <pc:chgData name="Gavin Brown" userId="9a9544c8-9634-449d-889f-53ab93c6385c" providerId="ADAL" clId="{DC5C767C-E456-437F-9F7B-D44BA962146B}" dt="2023-09-28T02:12:39.078" v="10" actId="404"/>
        <pc:sldMkLst>
          <pc:docMk/>
          <pc:sldMk cId="3628583766" sldId="256"/>
        </pc:sldMkLst>
        <pc:spChg chg="mod">
          <ac:chgData name="Gavin Brown" userId="9a9544c8-9634-449d-889f-53ab93c6385c" providerId="ADAL" clId="{DC5C767C-E456-437F-9F7B-D44BA962146B}" dt="2023-09-28T02:12:39.078" v="10" actId="404"/>
          <ac:spMkLst>
            <pc:docMk/>
            <pc:sldMk cId="3628583766" sldId="256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9/28/2023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9/28/2023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9/28/2023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9/28/2023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9/28/2023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9/28/2023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9/28/2023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9/28/2023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9/28/2023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9/28/2023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9/28/2023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Seeing eportfolios: An empirical study into students conceptions of technology and assessment </a:t>
            </a:r>
            <a:br>
              <a:rPr lang="en-US" dirty="0"/>
            </a:br>
            <a:r>
              <a:rPr lang="en-US" sz="2200" dirty="0"/>
              <a:t>Paper presented at the Assessment for Learning in Higher Education 2015 conference, Hong Kong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C.C. Deneen, G.T.L. Brown &amp; D. Carless</a:t>
            </a:r>
          </a:p>
        </p:txBody>
      </p:sp>
    </p:spTree>
    <p:extLst>
      <p:ext uri="{BB962C8B-B14F-4D97-AF65-F5344CB8AC3E}">
        <p14:creationId xmlns:p14="http://schemas.microsoft.com/office/powerpoint/2010/main" val="3628583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Findings: correlative and causal relationships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333"/>
          <a:stretch/>
        </p:blipFill>
        <p:spPr>
          <a:xfrm>
            <a:off x="42604" y="1502779"/>
            <a:ext cx="7053140" cy="535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3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take-</a:t>
            </a:r>
            <a:r>
              <a:rPr lang="en-US" dirty="0" err="1"/>
              <a:t>aways</a:t>
            </a:r>
            <a:r>
              <a:rPr lang="en-US" dirty="0"/>
              <a:t>, revisited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Positive attitude towards eportfolio use results in positive views of assessment</a:t>
            </a:r>
          </a:p>
          <a:p>
            <a:pPr lvl="1"/>
            <a:r>
              <a:rPr lang="en-US" dirty="0"/>
              <a:t>These views correspond closely to recognized </a:t>
            </a:r>
            <a:r>
              <a:rPr lang="en-US" dirty="0" err="1"/>
              <a:t>AfL</a:t>
            </a:r>
            <a:r>
              <a:rPr lang="en-US" dirty="0"/>
              <a:t> intentionality: self-improvement, teachers’ use to improve teaching, and improvement of classroom climate </a:t>
            </a:r>
          </a:p>
          <a:p>
            <a:pPr lvl="1"/>
            <a:r>
              <a:rPr lang="en-US" dirty="0"/>
              <a:t>Thus, a causal “</a:t>
            </a:r>
            <a:r>
              <a:rPr lang="en-US" dirty="0" err="1"/>
              <a:t>AfL</a:t>
            </a:r>
            <a:r>
              <a:rPr lang="en-US" dirty="0"/>
              <a:t> pathway” may be shown as connecting TAM and COA</a:t>
            </a:r>
          </a:p>
          <a:p>
            <a:r>
              <a:rPr lang="en-US" dirty="0"/>
              <a:t>When participants demonstrate strong intention to use eportfolios, a moderate but statistically significant increase may be seen in GPA </a:t>
            </a:r>
          </a:p>
          <a:p>
            <a:pPr lvl="1"/>
            <a:r>
              <a:rPr lang="en-US" dirty="0"/>
              <a:t>“What they think influences what they get” </a:t>
            </a:r>
          </a:p>
          <a:p>
            <a:pPr lvl="1"/>
            <a:r>
              <a:rPr lang="en-US" dirty="0"/>
              <a:t>Significantly, moves TAM beyond intention to use and into impact on achievement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0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implications for development and research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our students think about the technology impacts their conceptions of assessment (and orientation towards </a:t>
            </a:r>
            <a:r>
              <a:rPr lang="en-US" dirty="0" err="1"/>
              <a:t>AfL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Development: A greater partnership between the development of assessment and the use of technology; greater integration into the learning engagement and the curriculum </a:t>
            </a:r>
          </a:p>
          <a:p>
            <a:r>
              <a:rPr lang="en-US" dirty="0"/>
              <a:t>Conceptions appear to impact achievement </a:t>
            </a:r>
          </a:p>
          <a:p>
            <a:pPr lvl="1"/>
            <a:r>
              <a:rPr lang="en-US" dirty="0"/>
              <a:t>Research: Further map these complexities and expand the scope of inquiry (Part II)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06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872234"/>
          </a:xfrm>
        </p:spPr>
        <p:txBody>
          <a:bodyPr>
            <a:normAutofit fontScale="92500" lnSpcReduction="20000"/>
          </a:bodyPr>
          <a:lstStyle/>
          <a:p>
            <a:r>
              <a:rPr lang="en-US" sz="3500" dirty="0"/>
              <a:t>Chris Deneen </a:t>
            </a:r>
            <a:r>
              <a:rPr lang="en-US" sz="3500" dirty="0">
                <a:solidFill>
                  <a:srgbClr val="660066"/>
                </a:solidFill>
              </a:rPr>
              <a:t>christopher.d@nie.edu.sg</a:t>
            </a:r>
          </a:p>
          <a:p>
            <a:r>
              <a:rPr lang="en-US" sz="3500" dirty="0"/>
              <a:t>Gavin Brown </a:t>
            </a:r>
            <a:r>
              <a:rPr lang="en-US" sz="3500" dirty="0">
                <a:solidFill>
                  <a:srgbClr val="660066"/>
                </a:solidFill>
              </a:rPr>
              <a:t>gt.brown@auckland.ac.nz</a:t>
            </a:r>
          </a:p>
          <a:p>
            <a:endParaRPr lang="en-US" dirty="0"/>
          </a:p>
          <a:p>
            <a:r>
              <a:rPr lang="en-US" sz="2400" dirty="0"/>
              <a:t>Thanks to the entire research team:</a:t>
            </a:r>
          </a:p>
          <a:p>
            <a:r>
              <a:rPr lang="en-US" sz="2400" dirty="0"/>
              <a:t>-Chris Deneen (PI)</a:t>
            </a:r>
          </a:p>
          <a:p>
            <a:r>
              <a:rPr lang="en-US" sz="2400" dirty="0"/>
              <a:t>-Gavin Brown (Co-I)</a:t>
            </a:r>
          </a:p>
          <a:p>
            <a:r>
              <a:rPr lang="en-US" sz="2400" dirty="0"/>
              <a:t>-David Carless (Co-I)</a:t>
            </a:r>
          </a:p>
          <a:p>
            <a:endParaRPr lang="en-US" sz="2400" dirty="0"/>
          </a:p>
          <a:p>
            <a:pPr algn="ctr"/>
            <a:r>
              <a:rPr lang="en-US" sz="2100" dirty="0"/>
              <a:t>This research made possible by a General Research Fund grant by the Research Grants Committee of Hong Kong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13517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Aim &amp; Take-</a:t>
            </a:r>
            <a:r>
              <a:rPr lang="en-US" dirty="0" err="1"/>
              <a:t>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354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Aim: Contribute to global and local understandings into use of eportfolios as assessment in HE </a:t>
            </a:r>
          </a:p>
          <a:p>
            <a:r>
              <a:rPr lang="en-US" dirty="0"/>
              <a:t>More specifically, to explore:</a:t>
            </a:r>
          </a:p>
          <a:p>
            <a:pPr lvl="1"/>
            <a:r>
              <a:rPr lang="en-US" dirty="0"/>
              <a:t>Students’ conceptions interacting with the eportfolio</a:t>
            </a:r>
          </a:p>
          <a:p>
            <a:pPr lvl="1"/>
            <a:r>
              <a:rPr lang="en-US" dirty="0"/>
              <a:t>If, how and to what degree conceptions of assessment and technology interact</a:t>
            </a:r>
          </a:p>
          <a:p>
            <a:pPr lvl="1"/>
            <a:r>
              <a:rPr lang="en-US" dirty="0"/>
              <a:t>Implications for </a:t>
            </a:r>
            <a:r>
              <a:rPr lang="en-US" dirty="0" err="1"/>
              <a:t>AfL</a:t>
            </a:r>
            <a:r>
              <a:rPr lang="en-US" dirty="0"/>
              <a:t> in a HE context</a:t>
            </a:r>
          </a:p>
          <a:p>
            <a:endParaRPr lang="en-US" dirty="0"/>
          </a:p>
          <a:p>
            <a:r>
              <a:rPr lang="en-US" dirty="0"/>
              <a:t>RQs (broadly)</a:t>
            </a:r>
          </a:p>
          <a:p>
            <a:r>
              <a:rPr lang="en-US" dirty="0"/>
              <a:t>Two take-</a:t>
            </a:r>
            <a:r>
              <a:rPr lang="en-US" dirty="0" err="1"/>
              <a:t>aways</a:t>
            </a:r>
            <a:endParaRPr lang="en-US" dirty="0"/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a positive attitude towards eportfolio use results in positive views of assessment 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strong intention to use eportfolios, a moderate but statistically significant increase may be seen in GPA 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263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concern with eportfolios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8535050-An-image-of-a-kitchen-sink-with-pans--Stock-Vector-carto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72" y="1600200"/>
            <a:ext cx="3962400" cy="2971800"/>
          </a:xfrm>
          <a:prstGeom prst="rect">
            <a:avLst/>
          </a:prstGeom>
        </p:spPr>
      </p:pic>
      <p:pic>
        <p:nvPicPr>
          <p:cNvPr id="5" name="Picture 4" descr="wheelbarrow-books-2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491" y="3436753"/>
            <a:ext cx="4141509" cy="34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515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  <a:t>What constitutes an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  <a:t>ePortfolio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850" y="1741715"/>
            <a:ext cx="7761625" cy="4493457"/>
          </a:xfrm>
        </p:spPr>
        <p:txBody>
          <a:bodyPr rtlCol="0">
            <a:normAutofit fontScale="85000" lnSpcReduction="20000"/>
          </a:bodyPr>
          <a:lstStyle/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Myriad definitions (Lorenzo &amp;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Ittelson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2005; Stefani, Mason, &amp; Pegler, 2007)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(Often) with a synoptic, reflective or meta-narrative component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(Always) a set of deliberately selected </a:t>
            </a:r>
          </a:p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products 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engages digital media; mediates process</a:t>
            </a:r>
          </a:p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product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Deliberate, digitally-mediated collections of work that provide opportunity for reflection, self-regulation, and demonstration of complex outcome achievement (Deneen, 2012)</a:t>
            </a:r>
          </a:p>
          <a:p>
            <a:pPr marL="0" indent="0"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4" name="Picture 3" descr="wheelbarrow-books-23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778" y="2944159"/>
            <a:ext cx="1992986" cy="1646380"/>
          </a:xfrm>
          <a:prstGeom prst="rect">
            <a:avLst/>
          </a:prstGeom>
        </p:spPr>
      </p:pic>
      <p:pic>
        <p:nvPicPr>
          <p:cNvPr id="5" name="Picture 4" descr="Ba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456" y="2549049"/>
            <a:ext cx="2308308" cy="230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49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11-0809-2314-2534_Cartoon_Cheerleader_with_Pom_Poms_clipart_imag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700" y="2039321"/>
            <a:ext cx="1261337" cy="1350055"/>
          </a:xfrm>
          <a:prstGeom prst="rect">
            <a:avLst/>
          </a:prstGeom>
        </p:spPr>
      </p:pic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>
          <a:xfrm>
            <a:off x="899666" y="243334"/>
            <a:ext cx="7345785" cy="1340570"/>
          </a:xfrm>
        </p:spPr>
        <p:txBody>
          <a:bodyPr lIns="88896" tIns="50798" rIns="88896" bIns="50798">
            <a:normAutofit/>
          </a:bodyPr>
          <a:lstStyle/>
          <a:p>
            <a:pPr defTabSz="914145"/>
            <a:r>
              <a:rPr lang="en-US" dirty="0">
                <a:solidFill>
                  <a:srgbClr val="404040"/>
                </a:solidFill>
                <a:cs typeface="Helvetica" charset="0"/>
                <a:sym typeface="Helvetica" charset="0"/>
              </a:rPr>
              <a:t>Two more concerns</a:t>
            </a:r>
            <a:endParaRPr lang="en-US" dirty="0"/>
          </a:p>
        </p:txBody>
      </p:sp>
      <p:sp>
        <p:nvSpPr>
          <p:cNvPr id="9224" name="Rectangle 8"/>
          <p:cNvSpPr>
            <a:spLocks noGrp="1" noChangeArrowheads="1"/>
          </p:cNvSpPr>
          <p:nvPr>
            <p:ph idx="1"/>
          </p:nvPr>
        </p:nvSpPr>
        <p:spPr>
          <a:xfrm>
            <a:off x="899666" y="1583903"/>
            <a:ext cx="7345785" cy="4645145"/>
          </a:xfrm>
        </p:spPr>
        <p:txBody>
          <a:bodyPr lIns="88896" tIns="50798" rIns="88896" bIns="50798" anchor="t">
            <a:normAutofit fontScale="92500" lnSpcReduction="20000"/>
          </a:bodyPr>
          <a:lstStyle/>
          <a:p>
            <a:pPr marL="227699" indent="-227699" defTabSz="914145">
              <a:lnSpc>
                <a:spcPct val="80000"/>
              </a:lnSpc>
              <a:spcBef>
                <a:spcPts val="1406"/>
              </a:spcBef>
              <a:buSzTx/>
              <a:buNone/>
            </a:pPr>
            <a:endParaRPr lang="en-US" sz="2200" dirty="0">
              <a:solidFill>
                <a:srgbClr val="404040"/>
              </a:solidFill>
              <a:cs typeface="Helvetica" charset="0"/>
              <a:sym typeface="Helvetica" charset="0"/>
            </a:endParaRPr>
          </a:p>
          <a:p>
            <a:pPr defTabSz="914145">
              <a:lnSpc>
                <a:spcPct val="120000"/>
              </a:lnSpc>
              <a:spcBef>
                <a:spcPts val="1406"/>
              </a:spcBef>
              <a:buClr>
                <a:srgbClr val="404040"/>
              </a:buClr>
              <a:buFont typeface="Wingdings" charset="2"/>
              <a:buChar char="q"/>
            </a:pPr>
            <a:r>
              <a:rPr lang="en-US" sz="2600" b="1" dirty="0">
                <a:solidFill>
                  <a:srgbClr val="404040"/>
                </a:solidFill>
                <a:cs typeface="Helvetica" charset="0"/>
                <a:sym typeface="Helvetica" charset="0"/>
              </a:rPr>
              <a:t>…with understanding</a:t>
            </a:r>
          </a:p>
          <a:p>
            <a:pPr marL="589575" lvl="1" indent="-342900" defTabSz="914145">
              <a:lnSpc>
                <a:spcPct val="120000"/>
              </a:lnSpc>
              <a:spcBef>
                <a:spcPts val="422"/>
              </a:spcBef>
              <a:buClr>
                <a:srgbClr val="B0BCC1"/>
              </a:buClr>
              <a:buFont typeface="Wingdings" charset="2"/>
              <a:buChar char="q"/>
            </a:pPr>
            <a: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More enthusiasm than scrutiny 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(Cummings &amp; Maddux, 2010) </a:t>
            </a:r>
          </a:p>
          <a:p>
            <a:pPr marL="589575" lvl="1" indent="-342900" defTabSz="914145">
              <a:lnSpc>
                <a:spcPct val="120000"/>
              </a:lnSpc>
              <a:spcBef>
                <a:spcPts val="422"/>
              </a:spcBef>
              <a:buClr>
                <a:srgbClr val="B0BCC1"/>
              </a:buClr>
              <a:buFont typeface="Wingdings" charset="2"/>
              <a:buChar char="q"/>
            </a:pPr>
            <a: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In a study of 300 published articles on eportfolios less </a:t>
            </a:r>
            <a:b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</a:br>
            <a: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than 5% adopted a critical perspective 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(Ayala, 2006)</a:t>
            </a:r>
          </a:p>
          <a:p>
            <a:pPr defTabSz="914145">
              <a:lnSpc>
                <a:spcPct val="120000"/>
              </a:lnSpc>
              <a:spcBef>
                <a:spcPts val="1406"/>
              </a:spcBef>
              <a:buClr>
                <a:srgbClr val="404040"/>
              </a:buClr>
              <a:buFont typeface="Wingdings" charset="2"/>
              <a:buChar char="q"/>
            </a:pPr>
            <a:r>
              <a:rPr lang="en-US" sz="2600" b="1" dirty="0">
                <a:solidFill>
                  <a:srgbClr val="404040"/>
                </a:solidFill>
                <a:cs typeface="Helvetica" charset="0"/>
                <a:sym typeface="Helvetica" charset="0"/>
              </a:rPr>
              <a:t>…with implementation </a:t>
            </a:r>
          </a:p>
          <a:p>
            <a:pPr marL="589575" lvl="1" indent="-342900" defTabSz="914145">
              <a:lnSpc>
                <a:spcPct val="120000"/>
              </a:lnSpc>
              <a:spcBef>
                <a:spcPts val="422"/>
              </a:spcBef>
              <a:buClr>
                <a:srgbClr val="B0BCC1"/>
              </a:buClr>
              <a:buFont typeface="Wingdings" charset="2"/>
              <a:buChar char="q"/>
            </a:pPr>
            <a: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Validity, reliability, feasibility  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(Barrett, 2007; Deneen &amp;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Shroff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, 2014; Herman &amp; Winters, 1994;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Strijbos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,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Meeus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 &amp;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Libotton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, 2007;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Strivens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 et al., 2009).</a:t>
            </a:r>
          </a:p>
          <a:p>
            <a:pPr marL="589575" lvl="1" indent="-342900" defTabSz="914145">
              <a:lnSpc>
                <a:spcPct val="120000"/>
              </a:lnSpc>
              <a:spcBef>
                <a:spcPts val="422"/>
              </a:spcBef>
              <a:buClr>
                <a:srgbClr val="B0BCC1"/>
              </a:buClr>
              <a:buFont typeface="Wingdings" charset="2"/>
              <a:buChar char="q"/>
            </a:pPr>
            <a:r>
              <a:rPr lang="en-US" sz="2000" dirty="0">
                <a:solidFill>
                  <a:srgbClr val="404040"/>
                </a:solidFill>
                <a:cs typeface="Helvetica" charset="0"/>
                <a:sym typeface="Helvetica" charset="0"/>
              </a:rPr>
              <a:t>Conceptions and implementation of </a:t>
            </a:r>
            <a:r>
              <a:rPr lang="en-US" sz="20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technology and assessment are real, interrelated change management issues 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(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Nicol</a:t>
            </a:r>
            <a:r>
              <a:rPr lang="en-US" sz="1600" dirty="0">
                <a:solidFill>
                  <a:schemeClr val="tx1"/>
                </a:solidFill>
                <a:ea typeface="ＭＳ Ｐゴシック" charset="0"/>
                <a:cs typeface="Helvetica" charset="0"/>
                <a:sym typeface="Helvetica" charset="0"/>
              </a:rPr>
              <a:t>, 2009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;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Shroff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, Deneen, Ng, 2011; </a:t>
            </a:r>
            <a:r>
              <a:rPr lang="en-US" sz="1600" dirty="0" err="1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Teo</a:t>
            </a:r>
            <a:r>
              <a:rPr lang="en-US" sz="1600" dirty="0">
                <a:solidFill>
                  <a:srgbClr val="404040"/>
                </a:solidFill>
                <a:ea typeface="ＭＳ Ｐゴシック" charset="0"/>
                <a:cs typeface="Helvetica" charset="0"/>
                <a:sym typeface="Helvetica" charset="0"/>
              </a:rPr>
              <a:t>, 2009).</a:t>
            </a:r>
          </a:p>
          <a:p>
            <a:pPr defTabSz="914145">
              <a:lnSpc>
                <a:spcPct val="120000"/>
              </a:lnSpc>
              <a:spcBef>
                <a:spcPts val="1406"/>
              </a:spcBef>
              <a:buClr>
                <a:srgbClr val="404040"/>
              </a:buClr>
              <a:buFont typeface="Wingdings" charset="2"/>
              <a:buChar char="q"/>
            </a:pPr>
            <a:r>
              <a:rPr lang="en-US" sz="2300" dirty="0">
                <a:solidFill>
                  <a:srgbClr val="0000FF"/>
                </a:solidFill>
                <a:ea typeface="ＭＳ Ｐゴシック" charset="0"/>
                <a:cs typeface="Helvetica" charset="0"/>
                <a:sym typeface="Helvetica" charset="0"/>
              </a:rPr>
              <a:t>Enthusiasm and implementation have exceeded critical inquiry; research and development must catch up and align. </a:t>
            </a:r>
            <a:endParaRPr lang="en-US" sz="2300" dirty="0">
              <a:solidFill>
                <a:srgbClr val="0000FF"/>
              </a:solidFill>
            </a:endParaRPr>
          </a:p>
        </p:txBody>
      </p:sp>
      <p:pic>
        <p:nvPicPr>
          <p:cNvPr id="5" name="Picture 4" descr="Ba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10" y="1619186"/>
            <a:ext cx="1770190" cy="177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7010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2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2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and Local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502799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/>
              <a:t>Curriculum priorities, 21</a:t>
            </a:r>
            <a:r>
              <a:rPr lang="en-US" baseline="30000" dirty="0"/>
              <a:t>st</a:t>
            </a:r>
            <a:r>
              <a:rPr lang="en-US" dirty="0"/>
              <a:t> Century Competencies, interdisciplinary elements, reflection, but not at the expense of visible achievement. (</a:t>
            </a:r>
            <a:r>
              <a:rPr lang="en-US" dirty="0" err="1"/>
              <a:t>Kember</a:t>
            </a:r>
            <a:r>
              <a:rPr lang="en-US" dirty="0"/>
              <a:t>, 2010; MOE, 2015; UGC, 2010; </a:t>
            </a:r>
            <a:r>
              <a:rPr lang="en-US" dirty="0" err="1"/>
              <a:t>Voogt</a:t>
            </a:r>
            <a:r>
              <a:rPr lang="en-US" dirty="0"/>
              <a:t> et al, 2012; 2013) 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/>
              <a:t>Enhancing learning orientation of assessment (</a:t>
            </a:r>
            <a:r>
              <a:rPr lang="en-US" dirty="0" err="1"/>
              <a:t>Boud</a:t>
            </a:r>
            <a:r>
              <a:rPr lang="en-US" dirty="0"/>
              <a:t>, 2000; Carless, 2015; Deneen &amp; </a:t>
            </a:r>
            <a:r>
              <a:rPr lang="en-US" dirty="0" err="1"/>
              <a:t>Boud</a:t>
            </a:r>
            <a:r>
              <a:rPr lang="en-US" dirty="0"/>
              <a:t>, 2014)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Wingdings" charset="2"/>
              <a:buChar char="q"/>
              <a:defRPr/>
            </a:pPr>
            <a:r>
              <a:rPr lang="en-US" dirty="0"/>
              <a:t>Example: Shift away from the monolithic status of essays (Brown, 2010)</a:t>
            </a:r>
          </a:p>
          <a:p>
            <a:pPr fontAlgn="auto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q"/>
              <a:defRPr/>
            </a:pPr>
            <a:r>
              <a:rPr lang="en-US" dirty="0"/>
              <a:t>What can fulfill these needs? Diverse, but… eportfolios are being highly promoted (e.g. Fisher et. al., 2011)</a:t>
            </a:r>
          </a:p>
        </p:txBody>
      </p:sp>
    </p:spTree>
    <p:extLst>
      <p:ext uri="{BB962C8B-B14F-4D97-AF65-F5344CB8AC3E}">
        <p14:creationId xmlns:p14="http://schemas.microsoft.com/office/powerpoint/2010/main" val="35726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perceptions/conceptions?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Technology acceptance modeling (</a:t>
            </a:r>
            <a:r>
              <a:rPr lang="en-US" b="1" dirty="0"/>
              <a:t>TAM</a:t>
            </a:r>
            <a:r>
              <a:rPr lang="en-US" dirty="0"/>
              <a:t>) as a means of predicting intention to use (Davis, 1989; </a:t>
            </a:r>
            <a:r>
              <a:rPr lang="en-US" dirty="0" err="1"/>
              <a:t>Shroff</a:t>
            </a:r>
            <a:r>
              <a:rPr lang="en-US" dirty="0"/>
              <a:t>, Deneen &amp; Ng, 2013)</a:t>
            </a:r>
          </a:p>
          <a:p>
            <a:r>
              <a:rPr lang="en-US" dirty="0"/>
              <a:t>Conceptions of assessment (</a:t>
            </a:r>
            <a:r>
              <a:rPr lang="en-US" b="1" dirty="0"/>
              <a:t>COA</a:t>
            </a:r>
            <a:r>
              <a:rPr lang="en-US" dirty="0"/>
              <a:t>) as a means of</a:t>
            </a:r>
          </a:p>
          <a:p>
            <a:pPr lvl="1"/>
            <a:r>
              <a:rPr lang="en-US" dirty="0"/>
              <a:t>Determining students’ understanding of assessment purpose (e.g. “Do I think this assessment </a:t>
            </a:r>
            <a:r>
              <a:rPr lang="en-US" i="1" dirty="0"/>
              <a:t>for</a:t>
            </a:r>
            <a:r>
              <a:rPr lang="en-US" dirty="0"/>
              <a:t> learning?”)</a:t>
            </a:r>
          </a:p>
          <a:p>
            <a:pPr lvl="1"/>
            <a:r>
              <a:rPr lang="en-US" dirty="0"/>
              <a:t>Influencing achievement outcomes. (Brown, 2011)</a:t>
            </a:r>
          </a:p>
          <a:p>
            <a:pPr lvl="2"/>
            <a:r>
              <a:rPr lang="en-US" dirty="0" err="1"/>
              <a:t>Afl</a:t>
            </a:r>
            <a:r>
              <a:rPr lang="en-US" dirty="0"/>
              <a:t> and eportfolios speak to sustainable outcomes, but must align with an assessment ecology (Deneen, 2014)</a:t>
            </a:r>
          </a:p>
          <a:p>
            <a:r>
              <a:rPr lang="en-US" dirty="0"/>
              <a:t>Eportfolios engage both frameworks, simultaneously. </a:t>
            </a:r>
          </a:p>
          <a:p>
            <a:r>
              <a:rPr lang="en-US" b="1" dirty="0">
                <a:solidFill>
                  <a:srgbClr val="660066"/>
                </a:solidFill>
              </a:rPr>
              <a:t>To what degree and in what ways to these two conceptual “spheres:” </a:t>
            </a:r>
          </a:p>
          <a:p>
            <a:pPr lvl="1"/>
            <a:r>
              <a:rPr lang="en-US" b="1" dirty="0">
                <a:solidFill>
                  <a:srgbClr val="660066"/>
                </a:solidFill>
              </a:rPr>
              <a:t>Interact? </a:t>
            </a:r>
          </a:p>
          <a:p>
            <a:pPr lvl="1"/>
            <a:r>
              <a:rPr lang="en-US" b="1" dirty="0">
                <a:solidFill>
                  <a:srgbClr val="660066"/>
                </a:solidFill>
              </a:rPr>
              <a:t>Produce an effect on achievement? </a:t>
            </a:r>
          </a:p>
        </p:txBody>
      </p:sp>
    </p:spTree>
    <p:extLst>
      <p:ext uri="{BB962C8B-B14F-4D97-AF65-F5344CB8AC3E}">
        <p14:creationId xmlns:p14="http://schemas.microsoft.com/office/powerpoint/2010/main" val="154621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and participants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Part 1 of an RGC GRF Grant conducted at a research-intensive university in Hong Kong</a:t>
            </a:r>
          </a:p>
          <a:p>
            <a:r>
              <a:rPr lang="en-US" dirty="0"/>
              <a:t>A</a:t>
            </a:r>
            <a:r>
              <a:rPr lang="en-GB" dirty="0"/>
              <a:t> cross-sectional convenience sample of 552 students; eight courses across four programs</a:t>
            </a:r>
          </a:p>
          <a:p>
            <a:r>
              <a:rPr lang="en-US" dirty="0"/>
              <a:t>N=455 (given 86% response rate and data set cleaning)</a:t>
            </a:r>
          </a:p>
          <a:p>
            <a:r>
              <a:rPr lang="en-US" dirty="0"/>
              <a:t>Survey Instrument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X items</a:t>
            </a:r>
          </a:p>
          <a:p>
            <a:pPr lvl="1"/>
            <a:r>
              <a:rPr lang="en-US" dirty="0"/>
              <a:t>demographic information (including self-reported GPA)</a:t>
            </a:r>
          </a:p>
          <a:p>
            <a:pPr lvl="1"/>
            <a:r>
              <a:rPr lang="en-US" dirty="0"/>
              <a:t>COA</a:t>
            </a:r>
          </a:p>
          <a:p>
            <a:pPr lvl="1"/>
            <a:r>
              <a:rPr lang="en-US" dirty="0"/>
              <a:t>TAM</a:t>
            </a:r>
          </a:p>
        </p:txBody>
      </p:sp>
    </p:spTree>
    <p:extLst>
      <p:ext uri="{BB962C8B-B14F-4D97-AF65-F5344CB8AC3E}">
        <p14:creationId xmlns:p14="http://schemas.microsoft.com/office/powerpoint/2010/main" val="811659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CFA-EFA-CFA- </a:t>
            </a:r>
          </a:p>
          <a:p>
            <a:pPr lvl="1"/>
            <a:r>
              <a:rPr lang="en-US" dirty="0"/>
              <a:t>CFA: determine relationship to existing models of TAM and COA</a:t>
            </a:r>
          </a:p>
          <a:p>
            <a:pPr lvl="1"/>
            <a:r>
              <a:rPr lang="en-US" dirty="0"/>
              <a:t>EFA: By necessity, explored a new explanatory model</a:t>
            </a:r>
          </a:p>
          <a:p>
            <a:pPr lvl="1"/>
            <a:r>
              <a:rPr lang="en-US" dirty="0"/>
              <a:t>CFA: Confirm the new model </a:t>
            </a:r>
            <a:r>
              <a:rPr lang="en-US" i="1" dirty="0"/>
              <a:t>(though this is weak proof)</a:t>
            </a:r>
          </a:p>
          <a:p>
            <a:r>
              <a:rPr lang="en-US" dirty="0"/>
              <a:t>SEM-</a:t>
            </a:r>
            <a:r>
              <a:rPr lang="en-AU" dirty="0"/>
              <a:t>identify the statistically significant paths between three structures </a:t>
            </a:r>
          </a:p>
          <a:p>
            <a:pPr lvl="1"/>
            <a:r>
              <a:rPr lang="en-AU" dirty="0"/>
              <a:t>TAM </a:t>
            </a:r>
          </a:p>
          <a:p>
            <a:pPr lvl="1"/>
            <a:r>
              <a:rPr lang="en-AU" dirty="0"/>
              <a:t>COA</a:t>
            </a:r>
          </a:p>
          <a:p>
            <a:pPr lvl="1"/>
            <a:r>
              <a:rPr lang="en-AU" dirty="0"/>
              <a:t>GPA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39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329</TotalTime>
  <Words>917</Words>
  <Application>Microsoft Office PowerPoint</Application>
  <PresentationFormat>On-screen Show (4:3)</PresentationFormat>
  <Paragraphs>90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Tw Cen MT</vt:lpstr>
      <vt:lpstr>Wingdings</vt:lpstr>
      <vt:lpstr>Wingdings 2</vt:lpstr>
      <vt:lpstr>Median</vt:lpstr>
      <vt:lpstr>Seeing eportfolios: An empirical study into students conceptions of technology and assessment  Paper presented at the Assessment for Learning in Higher Education 2015 conference, Hong Kong</vt:lpstr>
      <vt:lpstr>Aim &amp; Take-aways</vt:lpstr>
      <vt:lpstr>One concern with eportfolios</vt:lpstr>
      <vt:lpstr>What constitutes an ePortfolio?</vt:lpstr>
      <vt:lpstr>Two more concerns</vt:lpstr>
      <vt:lpstr>Global and Local Context</vt:lpstr>
      <vt:lpstr>Why perceptions/conceptions? </vt:lpstr>
      <vt:lpstr>Setting and participants</vt:lpstr>
      <vt:lpstr>Analysis</vt:lpstr>
      <vt:lpstr>Findings: correlative and causal relationships </vt:lpstr>
      <vt:lpstr>The take-aways, revisited</vt:lpstr>
      <vt:lpstr>Some implications for development and research </vt:lpstr>
      <vt:lpstr>Thank You!</vt:lpstr>
    </vt:vector>
  </TitlesOfParts>
  <Company>University of Hong Kong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Deneen</dc:creator>
  <cp:lastModifiedBy>Gavin Brown</cp:lastModifiedBy>
  <cp:revision>111</cp:revision>
  <dcterms:created xsi:type="dcterms:W3CDTF">2015-05-14T01:28:36Z</dcterms:created>
  <dcterms:modified xsi:type="dcterms:W3CDTF">2023-09-28T02:12:42Z</dcterms:modified>
</cp:coreProperties>
</file>