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2" r:id="rId4"/>
    <p:sldId id="266" r:id="rId5"/>
    <p:sldId id="280" r:id="rId6"/>
    <p:sldId id="257" r:id="rId7"/>
    <p:sldId id="270" r:id="rId8"/>
    <p:sldId id="267" r:id="rId9"/>
    <p:sldId id="281" r:id="rId10"/>
    <p:sldId id="260" r:id="rId11"/>
    <p:sldId id="259" r:id="rId12"/>
    <p:sldId id="268" r:id="rId13"/>
    <p:sldId id="262" r:id="rId14"/>
    <p:sldId id="263" r:id="rId15"/>
    <p:sldId id="282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1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6/7/15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6/7/15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Eportfolios as a Means to Achieving Career-Long Outcomes: A Critical 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Christopher Deneen</a:t>
            </a:r>
          </a:p>
          <a:p>
            <a:r>
              <a:rPr lang="en-US" dirty="0" smtClean="0"/>
              <a:t>National Institute of Education, </a:t>
            </a:r>
            <a:r>
              <a:rPr lang="en-US" dirty="0" err="1" smtClean="0"/>
              <a:t>Nanyang</a:t>
            </a:r>
            <a:r>
              <a:rPr lang="en-US" dirty="0" smtClean="0"/>
              <a:t> Technical University, Singapore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58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the problem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Technology acceptance modeling (</a:t>
            </a:r>
            <a:r>
              <a:rPr lang="en-US" b="1" dirty="0" smtClean="0"/>
              <a:t>TAM</a:t>
            </a:r>
            <a:r>
              <a:rPr lang="en-US" dirty="0" smtClean="0"/>
              <a:t>) as a means of predicting intention to use </a:t>
            </a:r>
            <a:r>
              <a:rPr lang="en-US" sz="2300" dirty="0" smtClean="0"/>
              <a:t>(Davis, 1989; </a:t>
            </a:r>
            <a:r>
              <a:rPr lang="en-US" sz="2300" dirty="0" err="1" smtClean="0"/>
              <a:t>Shroff</a:t>
            </a:r>
            <a:r>
              <a:rPr lang="en-US" sz="2300" dirty="0" smtClean="0"/>
              <a:t>, Deneen &amp; Ng, 2013)</a:t>
            </a:r>
          </a:p>
          <a:p>
            <a:r>
              <a:rPr lang="en-US" dirty="0" smtClean="0"/>
              <a:t>Conceptions of assessment (</a:t>
            </a:r>
            <a:r>
              <a:rPr lang="en-US" b="1" dirty="0" smtClean="0"/>
              <a:t>COA</a:t>
            </a:r>
            <a:r>
              <a:rPr lang="en-US" dirty="0" smtClean="0"/>
              <a:t>) as a means of</a:t>
            </a:r>
          </a:p>
          <a:p>
            <a:pPr lvl="1"/>
            <a:r>
              <a:rPr lang="en-US" dirty="0" smtClean="0"/>
              <a:t>Determining students’ understanding of assessment purpose (e.g. “</a:t>
            </a:r>
            <a:r>
              <a:rPr lang="en-US" b="1" dirty="0" smtClean="0"/>
              <a:t>Do I think this is assessment </a:t>
            </a:r>
            <a:r>
              <a:rPr lang="en-US" b="1" i="1" dirty="0" smtClean="0"/>
              <a:t>for</a:t>
            </a:r>
            <a:r>
              <a:rPr lang="en-US" b="1" dirty="0" smtClean="0"/>
              <a:t> learning?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Influencing achievement outcomes. </a:t>
            </a:r>
            <a:r>
              <a:rPr lang="en-US" sz="2100" dirty="0"/>
              <a:t>(Brown, 2011)</a:t>
            </a:r>
          </a:p>
          <a:p>
            <a:pPr lvl="2"/>
            <a:r>
              <a:rPr lang="en-US" dirty="0" err="1" smtClean="0"/>
              <a:t>Afl</a:t>
            </a:r>
            <a:r>
              <a:rPr lang="en-US" dirty="0" smtClean="0"/>
              <a:t> and eportfolios speak to sustainable outcomes, but must align with an assessment ecology </a:t>
            </a:r>
            <a:r>
              <a:rPr lang="en-US" sz="2100" dirty="0" smtClean="0"/>
              <a:t>(Deneen, 2014)</a:t>
            </a:r>
          </a:p>
          <a:p>
            <a:r>
              <a:rPr lang="en-US" dirty="0" smtClean="0"/>
              <a:t>Eportfolios engage both frameworks, simultaneously. 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To what degree and in what ways to these two conceptual “spheres:” </a:t>
            </a:r>
          </a:p>
          <a:p>
            <a:pPr lvl="1"/>
            <a:r>
              <a:rPr lang="en-US" b="1" dirty="0">
                <a:solidFill>
                  <a:srgbClr val="660066"/>
                </a:solidFill>
              </a:rPr>
              <a:t>I</a:t>
            </a:r>
            <a:r>
              <a:rPr lang="en-US" b="1" dirty="0" smtClean="0">
                <a:solidFill>
                  <a:srgbClr val="660066"/>
                </a:solidFill>
              </a:rPr>
              <a:t>nteract? </a:t>
            </a:r>
          </a:p>
          <a:p>
            <a:pPr lvl="1"/>
            <a:r>
              <a:rPr lang="en-US" b="1" dirty="0" smtClean="0">
                <a:solidFill>
                  <a:srgbClr val="660066"/>
                </a:solidFill>
              </a:rPr>
              <a:t>Produce an effect on </a:t>
            </a:r>
            <a:r>
              <a:rPr lang="en-US" b="1" dirty="0" smtClean="0">
                <a:solidFill>
                  <a:srgbClr val="660066"/>
                </a:solidFill>
              </a:rPr>
              <a:t>learning? achievement</a:t>
            </a:r>
            <a:r>
              <a:rPr lang="en-US" b="1" dirty="0" smtClean="0">
                <a:solidFill>
                  <a:srgbClr val="660066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546215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and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2118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Part 1 of an </a:t>
            </a:r>
            <a:r>
              <a:rPr lang="en-US" dirty="0"/>
              <a:t>f</a:t>
            </a:r>
            <a:r>
              <a:rPr lang="en-US" dirty="0" smtClean="0"/>
              <a:t>unded </a:t>
            </a:r>
            <a:r>
              <a:rPr lang="en-US" dirty="0"/>
              <a:t>g</a:t>
            </a:r>
            <a:r>
              <a:rPr lang="en-US" dirty="0" smtClean="0"/>
              <a:t>rant </a:t>
            </a:r>
            <a:r>
              <a:rPr lang="en-US" dirty="0" smtClean="0"/>
              <a:t>conducted at a research</a:t>
            </a:r>
            <a:r>
              <a:rPr lang="en-US" dirty="0"/>
              <a:t>-intensive university </a:t>
            </a:r>
            <a:r>
              <a:rPr lang="en-US" dirty="0" smtClean="0"/>
              <a:t>in Hong Kong</a:t>
            </a:r>
          </a:p>
          <a:p>
            <a:r>
              <a:rPr lang="en-US" dirty="0" smtClean="0"/>
              <a:t>A</a:t>
            </a:r>
            <a:r>
              <a:rPr lang="en-GB" dirty="0" smtClean="0"/>
              <a:t> </a:t>
            </a:r>
            <a:r>
              <a:rPr lang="en-GB" dirty="0"/>
              <a:t>cross-sectional convenience sample </a:t>
            </a:r>
            <a:r>
              <a:rPr lang="en-GB" dirty="0" smtClean="0"/>
              <a:t>of 552 students; eight courses across: Law (3), Education (3), Common Core (2)</a:t>
            </a:r>
          </a:p>
          <a:p>
            <a:r>
              <a:rPr lang="en-US" dirty="0" smtClean="0"/>
              <a:t>N=455 (after 86% response rate and data set cleaning)</a:t>
            </a:r>
          </a:p>
          <a:p>
            <a:r>
              <a:rPr lang="en-US" dirty="0" smtClean="0"/>
              <a:t>Piloted survey </a:t>
            </a:r>
            <a:r>
              <a:rPr lang="en-US" dirty="0"/>
              <a:t>Instrument</a:t>
            </a:r>
          </a:p>
          <a:p>
            <a:pPr lvl="1"/>
            <a:r>
              <a:rPr lang="en-US" dirty="0" smtClean="0"/>
              <a:t>26 scale items </a:t>
            </a:r>
          </a:p>
          <a:p>
            <a:pPr lvl="2"/>
            <a:r>
              <a:rPr lang="en-US" dirty="0"/>
              <a:t>COA</a:t>
            </a:r>
          </a:p>
          <a:p>
            <a:pPr lvl="2"/>
            <a:r>
              <a:rPr lang="en-US" dirty="0" smtClean="0"/>
              <a:t>TAM</a:t>
            </a:r>
            <a:endParaRPr lang="en-US" dirty="0"/>
          </a:p>
          <a:p>
            <a:pPr lvl="1"/>
            <a:r>
              <a:rPr lang="en-US" dirty="0" smtClean="0"/>
              <a:t>+ demographic/anchoring items (</a:t>
            </a:r>
            <a:r>
              <a:rPr lang="en-US" dirty="0"/>
              <a:t>including self-reported GPA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5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CFA-EFA-</a:t>
            </a:r>
            <a:r>
              <a:rPr lang="en-US" dirty="0" smtClean="0"/>
              <a:t>CFA </a:t>
            </a:r>
            <a:endParaRPr lang="en-US" dirty="0"/>
          </a:p>
          <a:p>
            <a:pPr lvl="1"/>
            <a:r>
              <a:rPr lang="en-US" b="1" dirty="0"/>
              <a:t>CFA</a:t>
            </a:r>
            <a:r>
              <a:rPr lang="en-US" dirty="0"/>
              <a:t>: determine relationship to existing models of TAM and COA</a:t>
            </a:r>
          </a:p>
          <a:p>
            <a:pPr lvl="1"/>
            <a:r>
              <a:rPr lang="en-US" b="1" dirty="0"/>
              <a:t>EFA</a:t>
            </a:r>
            <a:r>
              <a:rPr lang="en-US" dirty="0"/>
              <a:t>: By necessity, explored a new explanatory </a:t>
            </a:r>
            <a:r>
              <a:rPr lang="en-US" dirty="0" smtClean="0"/>
              <a:t>model</a:t>
            </a:r>
          </a:p>
          <a:p>
            <a:pPr lvl="1"/>
            <a:r>
              <a:rPr lang="en-US" b="1" dirty="0" smtClean="0"/>
              <a:t>CFA</a:t>
            </a:r>
            <a:r>
              <a:rPr lang="en-US" dirty="0" smtClean="0"/>
              <a:t>: Confirm the new model </a:t>
            </a:r>
            <a:r>
              <a:rPr lang="en-US" i="1" dirty="0"/>
              <a:t>(though this is limited proof</a:t>
            </a:r>
            <a:r>
              <a:rPr lang="en-US" i="1" dirty="0" smtClean="0"/>
              <a:t>)</a:t>
            </a:r>
            <a:endParaRPr lang="en-US" dirty="0" smtClean="0"/>
          </a:p>
          <a:p>
            <a:r>
              <a:rPr lang="en-US" dirty="0" smtClean="0"/>
              <a:t>SEM</a:t>
            </a:r>
            <a:r>
              <a:rPr lang="en-US" dirty="0"/>
              <a:t>-</a:t>
            </a:r>
            <a:r>
              <a:rPr lang="en-AU" dirty="0"/>
              <a:t>identify the statistically significant paths between </a:t>
            </a:r>
            <a:r>
              <a:rPr lang="en-AU" dirty="0" smtClean="0"/>
              <a:t>three structures: </a:t>
            </a:r>
          </a:p>
          <a:p>
            <a:pPr lvl="1"/>
            <a:r>
              <a:rPr lang="en-AU" dirty="0" smtClean="0"/>
              <a:t>TAM</a:t>
            </a:r>
          </a:p>
          <a:p>
            <a:pPr lvl="1"/>
            <a:r>
              <a:rPr lang="en-AU" dirty="0" smtClean="0"/>
              <a:t>COA</a:t>
            </a:r>
          </a:p>
          <a:p>
            <a:pPr lvl="1"/>
            <a:r>
              <a:rPr lang="en-AU" dirty="0" smtClean="0"/>
              <a:t>GPA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39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EM Cropped.png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69" r="-19769"/>
          <a:stretch>
            <a:fillRect/>
          </a:stretch>
        </p:blipFill>
        <p:spPr>
          <a:xfrm>
            <a:off x="-1797632" y="335182"/>
            <a:ext cx="12610791" cy="6590334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Mapping a conceptual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Two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</a:t>
            </a:r>
            <a:r>
              <a:rPr lang="en-US" dirty="0" smtClean="0"/>
              <a:t>ttitude </a:t>
            </a:r>
            <a:r>
              <a:rPr lang="en-US" dirty="0"/>
              <a:t>towards eportfolio </a:t>
            </a:r>
            <a:r>
              <a:rPr lang="en-US" dirty="0" smtClean="0"/>
              <a:t>affects </a:t>
            </a:r>
            <a:r>
              <a:rPr lang="en-US" dirty="0" err="1" smtClean="0"/>
              <a:t>AfL</a:t>
            </a:r>
            <a:r>
              <a:rPr lang="en-US" dirty="0" smtClean="0"/>
              <a:t> and </a:t>
            </a:r>
            <a:r>
              <a:rPr lang="en-US" dirty="0" err="1" smtClean="0"/>
              <a:t>AaL</a:t>
            </a:r>
            <a:r>
              <a:rPr lang="en-US" dirty="0" smtClean="0"/>
              <a:t> views </a:t>
            </a:r>
            <a:r>
              <a:rPr lang="en-US" dirty="0"/>
              <a:t>of </a:t>
            </a:r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We know these views correspond to </a:t>
            </a:r>
            <a:r>
              <a:rPr lang="en-US" b="1" dirty="0" smtClean="0"/>
              <a:t>sustained engagement, self regulated learning and  and career-long learning </a:t>
            </a:r>
          </a:p>
          <a:p>
            <a:pPr lvl="1"/>
            <a:r>
              <a:rPr lang="en-US" dirty="0" smtClean="0"/>
              <a:t>Technology acceptance has an impact on the “big issue” of eportfolio use</a:t>
            </a:r>
            <a:endParaRPr lang="en-US" dirty="0" smtClean="0"/>
          </a:p>
          <a:p>
            <a:pPr lvl="1"/>
            <a:r>
              <a:rPr lang="en-US" dirty="0" smtClean="0"/>
              <a:t>Bonus: SETL Scores!</a:t>
            </a:r>
            <a:endParaRPr lang="en-US" dirty="0" smtClean="0"/>
          </a:p>
          <a:p>
            <a:r>
              <a:rPr lang="en-US" dirty="0" smtClean="0"/>
              <a:t>When participants demonstrate strong </a:t>
            </a:r>
            <a:r>
              <a:rPr lang="en-US" dirty="0"/>
              <a:t>intention to use eportfolios, a moderate but statistically significant increase may be seen in GPA </a:t>
            </a:r>
          </a:p>
          <a:p>
            <a:pPr lvl="1"/>
            <a:r>
              <a:rPr lang="en-US" dirty="0" smtClean="0"/>
              <a:t>When students plan to use this technology, it affects their visible achievement</a:t>
            </a:r>
          </a:p>
          <a:p>
            <a:pPr lvl="1"/>
            <a:r>
              <a:rPr lang="en-US" dirty="0" smtClean="0"/>
              <a:t>Thus, eportfolio use </a:t>
            </a:r>
            <a:r>
              <a:rPr lang="en-US" i="1" dirty="0" smtClean="0"/>
              <a:t>can</a:t>
            </a:r>
            <a:r>
              <a:rPr lang="en-US" dirty="0" smtClean="0"/>
              <a:t> operate towards immediate AND sustainable outcomes. </a:t>
            </a:r>
            <a:r>
              <a:rPr lang="en-US" b="1" dirty="0" smtClean="0"/>
              <a:t>Sell this!</a:t>
            </a:r>
            <a:endParaRPr lang="en-US" b="1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02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Technology had to be understood as an assessment and learning engagement </a:t>
            </a:r>
          </a:p>
          <a:p>
            <a:pPr lvl="1"/>
            <a:r>
              <a:rPr lang="en-US" dirty="0" smtClean="0"/>
              <a:t>Curriculum </a:t>
            </a:r>
          </a:p>
          <a:p>
            <a:pPr lvl="1"/>
            <a:r>
              <a:rPr lang="en-US" dirty="0" smtClean="0"/>
              <a:t>Staff development</a:t>
            </a:r>
          </a:p>
          <a:p>
            <a:pPr lvl="1"/>
            <a:r>
              <a:rPr lang="en-US" dirty="0" smtClean="0"/>
              <a:t>Student development</a:t>
            </a:r>
          </a:p>
          <a:p>
            <a:r>
              <a:rPr lang="en-US" dirty="0" smtClean="0"/>
              <a:t>For eportfolios to work, we need to reorient our thinking at a program level </a:t>
            </a:r>
          </a:p>
          <a:p>
            <a:pPr lvl="1"/>
            <a:r>
              <a:rPr lang="en-US" dirty="0" smtClean="0"/>
              <a:t>Balancing outcomes </a:t>
            </a:r>
          </a:p>
          <a:p>
            <a:pPr lvl="1"/>
            <a:r>
              <a:rPr lang="en-US" dirty="0" smtClean="0"/>
              <a:t>Addressing conceptions </a:t>
            </a:r>
          </a:p>
          <a:p>
            <a:pPr lvl="1"/>
            <a:r>
              <a:rPr lang="en-US" dirty="0" err="1" smtClean="0"/>
              <a:t>Decompartmentalizing</a:t>
            </a:r>
            <a:r>
              <a:rPr lang="en-US" dirty="0" smtClean="0"/>
              <a:t> technology, assessment and learning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95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872234"/>
          </a:xfrm>
        </p:spPr>
        <p:txBody>
          <a:bodyPr>
            <a:normAutofit fontScale="92500" lnSpcReduction="20000"/>
          </a:bodyPr>
          <a:lstStyle/>
          <a:p>
            <a:r>
              <a:rPr lang="en-US" sz="3500" dirty="0" smtClean="0"/>
              <a:t>Chris Deneen </a:t>
            </a:r>
            <a:r>
              <a:rPr lang="en-US" sz="3500" dirty="0" smtClean="0">
                <a:solidFill>
                  <a:srgbClr val="660066"/>
                </a:solidFill>
              </a:rPr>
              <a:t>christopher.d@nie.edu.sg</a:t>
            </a:r>
          </a:p>
          <a:p>
            <a:r>
              <a:rPr lang="en-US" sz="3500" dirty="0" smtClean="0"/>
              <a:t>Gavin Brown </a:t>
            </a:r>
            <a:r>
              <a:rPr lang="en-US" sz="3500" dirty="0" smtClean="0">
                <a:solidFill>
                  <a:srgbClr val="660066"/>
                </a:solidFill>
              </a:rPr>
              <a:t>gt.brown@auckland.ac.nz</a:t>
            </a:r>
          </a:p>
          <a:p>
            <a:endParaRPr lang="en-US" dirty="0"/>
          </a:p>
          <a:p>
            <a:r>
              <a:rPr lang="en-US" sz="2400" dirty="0" smtClean="0"/>
              <a:t>Thanks to the entire research team:</a:t>
            </a:r>
          </a:p>
          <a:p>
            <a:r>
              <a:rPr lang="en-US" sz="2400" dirty="0" smtClean="0"/>
              <a:t>-</a:t>
            </a:r>
            <a:r>
              <a:rPr lang="en-US" sz="2400" b="1" dirty="0" smtClean="0"/>
              <a:t>Chris Deneen </a:t>
            </a:r>
            <a:r>
              <a:rPr lang="en-US" sz="2400" dirty="0" smtClean="0"/>
              <a:t>(PI)</a:t>
            </a:r>
          </a:p>
          <a:p>
            <a:r>
              <a:rPr lang="en-US" sz="2400" dirty="0" smtClean="0"/>
              <a:t>-</a:t>
            </a:r>
            <a:r>
              <a:rPr lang="en-US" sz="2400" b="1" dirty="0" smtClean="0"/>
              <a:t>Gavin Brown </a:t>
            </a:r>
            <a:r>
              <a:rPr lang="en-US" sz="2400" dirty="0" smtClean="0"/>
              <a:t>(Co-I)</a:t>
            </a:r>
          </a:p>
          <a:p>
            <a:r>
              <a:rPr lang="en-US" sz="2400" dirty="0" smtClean="0"/>
              <a:t>-</a:t>
            </a:r>
            <a:r>
              <a:rPr lang="en-US" sz="2400" b="1" dirty="0" smtClean="0"/>
              <a:t>David Carless </a:t>
            </a:r>
            <a:r>
              <a:rPr lang="en-US" sz="2400" dirty="0" smtClean="0"/>
              <a:t>(Co-I)</a:t>
            </a:r>
          </a:p>
          <a:p>
            <a:endParaRPr lang="en-US" sz="2400" dirty="0"/>
          </a:p>
          <a:p>
            <a:pPr algn="ctr"/>
            <a:r>
              <a:rPr lang="en-US" sz="2100" dirty="0" smtClean="0"/>
              <a:t>This research has been made possible by a General Research Fund grant by the Research Grants Committee of Hong Kong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51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Aim &amp; take-</a:t>
            </a:r>
            <a:r>
              <a:rPr lang="en-US" dirty="0" err="1" smtClean="0"/>
              <a:t>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3540"/>
          </a:xfrm>
        </p:spPr>
        <p:txBody>
          <a:bodyPr>
            <a:normAutofit/>
          </a:bodyPr>
          <a:lstStyle/>
          <a:p>
            <a:r>
              <a:rPr lang="en-US" dirty="0" smtClean="0"/>
              <a:t>Aim: Contribute </a:t>
            </a:r>
            <a:r>
              <a:rPr lang="en-US" dirty="0"/>
              <a:t>to </a:t>
            </a:r>
            <a:r>
              <a:rPr lang="en-US" dirty="0" smtClean="0"/>
              <a:t>understanding the use </a:t>
            </a:r>
            <a:r>
              <a:rPr lang="en-US" dirty="0"/>
              <a:t>of eportfolios </a:t>
            </a:r>
            <a:r>
              <a:rPr lang="en-US" dirty="0" smtClean="0"/>
              <a:t>in Higher Degree Programs (HDPs) for sustainable assessment and career-long learning</a:t>
            </a:r>
            <a:endParaRPr lang="en-US" dirty="0" smtClean="0"/>
          </a:p>
          <a:p>
            <a:r>
              <a:rPr lang="en-US" dirty="0" smtClean="0">
                <a:solidFill>
                  <a:srgbClr val="000000"/>
                </a:solidFill>
              </a:rPr>
              <a:t>More specifically, to explore: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Students’ conceptions of interacting with the </a:t>
            </a:r>
            <a:r>
              <a:rPr lang="en-US" dirty="0" smtClean="0">
                <a:solidFill>
                  <a:srgbClr val="000000"/>
                </a:solidFill>
              </a:rPr>
              <a:t>eportfolio as technology and assessment </a:t>
            </a:r>
            <a:r>
              <a:rPr lang="en-US" i="1" dirty="0" smtClean="0">
                <a:solidFill>
                  <a:srgbClr val="000000"/>
                </a:solidFill>
              </a:rPr>
              <a:t>together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If, how and to what degree conceptions of assessment and technology interact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Implications </a:t>
            </a:r>
            <a:r>
              <a:rPr lang="en-US" dirty="0" smtClean="0">
                <a:solidFill>
                  <a:srgbClr val="000000"/>
                </a:solidFill>
              </a:rPr>
              <a:t>for Higher Degree Programs (HDPs)</a:t>
            </a:r>
            <a:endParaRPr lang="en-US" dirty="0" smtClean="0">
              <a:solidFill>
                <a:srgbClr val="000000"/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6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Bridging school and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6825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Professions are asking for </a:t>
            </a:r>
          </a:p>
          <a:p>
            <a:pPr lvl="1"/>
            <a:r>
              <a:rPr lang="en-US" dirty="0" smtClean="0"/>
              <a:t>Career-long learning, outcomes, attributes </a:t>
            </a:r>
            <a:r>
              <a:rPr lang="en-US" sz="2100" dirty="0" smtClean="0"/>
              <a:t>(</a:t>
            </a:r>
            <a:r>
              <a:rPr lang="en-US" sz="2100" dirty="0" err="1"/>
              <a:t>Kember</a:t>
            </a:r>
            <a:r>
              <a:rPr lang="en-US" sz="2100" dirty="0"/>
              <a:t>, 2010</a:t>
            </a:r>
            <a:r>
              <a:rPr lang="en-US" sz="2100" dirty="0" smtClean="0"/>
              <a:t>)</a:t>
            </a:r>
          </a:p>
          <a:p>
            <a:r>
              <a:rPr lang="en-US" sz="2800" dirty="0" smtClean="0"/>
              <a:t>Evidence suggests: </a:t>
            </a:r>
          </a:p>
          <a:p>
            <a:pPr lvl="1"/>
            <a:r>
              <a:rPr lang="en-US" dirty="0"/>
              <a:t>A poor match with static classroom settings and traditional “one-off” assessments </a:t>
            </a:r>
            <a:r>
              <a:rPr lang="en-US" sz="2000" dirty="0"/>
              <a:t>(Biggs, 2002; Brown, 2010; Deneen &amp; </a:t>
            </a:r>
            <a:r>
              <a:rPr lang="en-US" sz="2000" dirty="0" err="1"/>
              <a:t>Boud</a:t>
            </a:r>
            <a:r>
              <a:rPr lang="en-US" sz="2000" dirty="0"/>
              <a:t>, 2014; Farrell, 2011)</a:t>
            </a:r>
          </a:p>
          <a:p>
            <a:pPr lvl="1"/>
            <a:r>
              <a:rPr lang="en-US" dirty="0" smtClean="0"/>
              <a:t>Sustainable assessment; sustainable outcomes (Barrie, 2011; </a:t>
            </a:r>
            <a:r>
              <a:rPr lang="en-US" dirty="0" err="1" smtClean="0"/>
              <a:t>Boud</a:t>
            </a:r>
            <a:r>
              <a:rPr lang="en-US" dirty="0" smtClean="0"/>
              <a:t>, 2000; 2015) </a:t>
            </a:r>
          </a:p>
          <a:p>
            <a:r>
              <a:rPr lang="en-US" dirty="0" smtClean="0"/>
              <a:t>HDP responses; we need to…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(re) Create innovative learning that encourages self-regulation and student ownership (Deneen &amp; </a:t>
            </a:r>
            <a:r>
              <a:rPr lang="en-US" dirty="0" err="1" smtClean="0">
                <a:solidFill>
                  <a:srgbClr val="000000"/>
                </a:solidFill>
              </a:rPr>
              <a:t>Shroff</a:t>
            </a:r>
            <a:r>
              <a:rPr lang="en-US" dirty="0" smtClean="0">
                <a:solidFill>
                  <a:srgbClr val="000000"/>
                </a:solidFill>
              </a:rPr>
              <a:t>, 2014; </a:t>
            </a:r>
            <a:r>
              <a:rPr lang="en-US" dirty="0" err="1" smtClean="0">
                <a:solidFill>
                  <a:srgbClr val="000000"/>
                </a:solidFill>
              </a:rPr>
              <a:t>Shroff</a:t>
            </a:r>
            <a:r>
              <a:rPr lang="en-US" dirty="0" smtClean="0">
                <a:solidFill>
                  <a:srgbClr val="000000"/>
                </a:solidFill>
              </a:rPr>
              <a:t>, Deneen &amp; Ng, 2011)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Enhance assessment through sustained engagement and assessment </a:t>
            </a:r>
            <a:r>
              <a:rPr lang="en-US" i="1" dirty="0" smtClean="0">
                <a:solidFill>
                  <a:srgbClr val="000000"/>
                </a:solidFill>
              </a:rPr>
              <a:t>as and for learning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dirty="0" err="1" smtClean="0">
                <a:solidFill>
                  <a:srgbClr val="000000"/>
                </a:solidFill>
              </a:rPr>
              <a:t>AaL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AfL</a:t>
            </a:r>
            <a:r>
              <a:rPr lang="en-US" dirty="0" smtClean="0">
                <a:solidFill>
                  <a:srgbClr val="000000"/>
                </a:solidFill>
              </a:rPr>
              <a:t>) (Carless, 2007; Deneen &amp; </a:t>
            </a:r>
            <a:r>
              <a:rPr lang="en-US" dirty="0" err="1" smtClean="0">
                <a:solidFill>
                  <a:srgbClr val="000000"/>
                </a:solidFill>
              </a:rPr>
              <a:t>Boud</a:t>
            </a:r>
            <a:r>
              <a:rPr lang="en-US" dirty="0" smtClean="0">
                <a:solidFill>
                  <a:srgbClr val="000000"/>
                </a:solidFill>
              </a:rPr>
              <a:t>, 2014)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Position ICT t: planning, learning assessment and ICT use </a:t>
            </a:r>
            <a:r>
              <a:rPr lang="en-US" sz="2300" dirty="0" smtClean="0">
                <a:solidFill>
                  <a:srgbClr val="000000"/>
                </a:solidFill>
              </a:rPr>
              <a:t>(</a:t>
            </a:r>
            <a:r>
              <a:rPr lang="en-US" sz="2300" dirty="0">
                <a:solidFill>
                  <a:srgbClr val="000000"/>
                </a:solidFill>
              </a:rPr>
              <a:t>Churchill, 2012; </a:t>
            </a:r>
            <a:r>
              <a:rPr lang="en-US" sz="2300" dirty="0" err="1">
                <a:solidFill>
                  <a:srgbClr val="000000"/>
                </a:solidFill>
              </a:rPr>
              <a:t>Nicols</a:t>
            </a:r>
            <a:r>
              <a:rPr lang="en-US" sz="2300" dirty="0">
                <a:solidFill>
                  <a:srgbClr val="000000"/>
                </a:solidFill>
              </a:rPr>
              <a:t>, 2007)</a:t>
            </a:r>
          </a:p>
          <a:p>
            <a:pPr marL="0" indent="0" algn="ctr">
              <a:buNone/>
            </a:pPr>
            <a:r>
              <a:rPr lang="en-US" b="1" dirty="0" smtClean="0"/>
              <a:t>Eportfolios are being positioned as an ideal part of this dialogue 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7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What constitutes an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ePortfolio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850" y="1741715"/>
            <a:ext cx="7761625" cy="4493457"/>
          </a:xfrm>
        </p:spPr>
        <p:txBody>
          <a:bodyPr rtlCol="0">
            <a:normAutofit fontScale="92500" lnSpcReduction="20000"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Myriad definitions (Lorenzo &amp;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Ittelson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2005; Stefani, Mason, &amp; Pegler, 2007)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(Often) with a synoptic, reflective 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-narrative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component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(Always)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set of deliberately selected 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products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engages digital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media; ideally, mediates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process and product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b="1" i="1" dirty="0" smtClean="0">
                <a:solidFill>
                  <a:srgbClr val="0000FF"/>
                </a:solidFill>
              </a:rPr>
              <a:t>A digitally-mediated, deliberate collection </a:t>
            </a:r>
            <a:r>
              <a:rPr lang="en-US" b="1" i="1" dirty="0">
                <a:solidFill>
                  <a:srgbClr val="0000FF"/>
                </a:solidFill>
              </a:rPr>
              <a:t>of </a:t>
            </a:r>
            <a:r>
              <a:rPr lang="en-US" b="1" i="1" dirty="0" smtClean="0">
                <a:solidFill>
                  <a:srgbClr val="0000FF"/>
                </a:solidFill>
              </a:rPr>
              <a:t>work embodying sophisticated </a:t>
            </a:r>
            <a:r>
              <a:rPr lang="en-US" b="1" i="1" dirty="0">
                <a:solidFill>
                  <a:srgbClr val="0000FF"/>
                </a:solidFill>
              </a:rPr>
              <a:t>achievement</a:t>
            </a:r>
            <a:r>
              <a:rPr lang="en-US" b="1" dirty="0">
                <a:solidFill>
                  <a:srgbClr val="0000FF"/>
                </a:solidFill>
              </a:rPr>
              <a:t> (Deneen, </a:t>
            </a:r>
            <a:r>
              <a:rPr lang="en-US" b="1" dirty="0" smtClean="0">
                <a:solidFill>
                  <a:srgbClr val="0000FF"/>
                </a:solidFill>
              </a:rPr>
              <a:t>2012; 2015).</a:t>
            </a:r>
            <a:endParaRPr lang="en-US" b="1" dirty="0">
              <a:solidFill>
                <a:srgbClr val="0000FF"/>
              </a:solidFill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4" name="Picture 3" descr="wheelbarrow-books-2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778" y="2944159"/>
            <a:ext cx="1992986" cy="1646380"/>
          </a:xfrm>
          <a:prstGeom prst="rect">
            <a:avLst/>
          </a:prstGeom>
        </p:spPr>
      </p:pic>
      <p:pic>
        <p:nvPicPr>
          <p:cNvPr id="5" name="Picture 4" descr="B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6" y="2549049"/>
            <a:ext cx="2308308" cy="230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97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181943" y="173013"/>
            <a:ext cx="8778999" cy="6510858"/>
            <a:chOff x="0" y="0"/>
            <a:chExt cx="984" cy="730"/>
          </a:xfrm>
        </p:grpSpPr>
        <p:sp>
          <p:nvSpPr>
            <p:cNvPr id="7170" name="Rectangle 2"/>
            <p:cNvSpPr>
              <a:spLocks/>
            </p:cNvSpPr>
            <p:nvPr/>
          </p:nvSpPr>
          <p:spPr bwMode="auto">
            <a:xfrm>
              <a:off x="0" y="0"/>
              <a:ext cx="984" cy="73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>
              <a:outerShdw blurRad="63500" algn="ctr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grpSp>
          <p:nvGrpSpPr>
            <p:cNvPr id="7171" name="Group 3"/>
            <p:cNvGrpSpPr>
              <a:grpSpLocks/>
            </p:cNvGrpSpPr>
            <p:nvPr/>
          </p:nvGrpSpPr>
          <p:grpSpPr bwMode="auto">
            <a:xfrm>
              <a:off x="8" y="7"/>
              <a:ext cx="966" cy="713"/>
              <a:chOff x="0" y="0"/>
              <a:chExt cx="966" cy="713"/>
            </a:xfrm>
          </p:grpSpPr>
          <p:sp>
            <p:nvSpPr>
              <p:cNvPr id="7172" name="Rectangle 4"/>
              <p:cNvSpPr>
                <a:spLocks/>
              </p:cNvSpPr>
              <p:nvPr/>
            </p:nvSpPr>
            <p:spPr bwMode="auto">
              <a:xfrm>
                <a:off x="0" y="0"/>
                <a:ext cx="966" cy="713"/>
              </a:xfrm>
              <a:prstGeom prst="rect">
                <a:avLst/>
              </a:prstGeom>
              <a:solidFill>
                <a:srgbClr val="000000">
                  <a:alpha val="0"/>
                </a:srgbClr>
              </a:solidFill>
              <a:ln w="18062" cap="flat" cmpd="sng">
                <a:solidFill>
                  <a:srgbClr val="C7C6BC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n-US"/>
              </a:p>
            </p:txBody>
          </p:sp>
          <p:sp>
            <p:nvSpPr>
              <p:cNvPr id="7173" name="Line 5"/>
              <p:cNvSpPr>
                <a:spLocks noChangeShapeType="1"/>
              </p:cNvSpPr>
              <p:nvPr/>
            </p:nvSpPr>
            <p:spPr bwMode="auto">
              <a:xfrm>
                <a:off x="0" y="687"/>
                <a:ext cx="966" cy="1"/>
              </a:xfrm>
              <a:prstGeom prst="line">
                <a:avLst/>
              </a:prstGeom>
              <a:noFill/>
              <a:ln w="18062" cap="flat" cmpd="sng">
                <a:solidFill>
                  <a:srgbClr val="C7C6BC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4" name="Rectangle 6"/>
              <p:cNvSpPr>
                <a:spLocks/>
              </p:cNvSpPr>
              <p:nvPr/>
            </p:nvSpPr>
            <p:spPr bwMode="auto">
              <a:xfrm>
                <a:off x="0" y="152"/>
                <a:ext cx="966" cy="9"/>
              </a:xfrm>
              <a:prstGeom prst="rect">
                <a:avLst/>
              </a:prstGeom>
              <a:solidFill>
                <a:srgbClr val="CBD2D5"/>
              </a:solidFill>
              <a:ln w="4515" cap="flat" cmpd="sng">
                <a:solidFill>
                  <a:srgbClr val="C7C6BC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n-US"/>
              </a:p>
            </p:txBody>
          </p:sp>
        </p:grpSp>
      </p:grp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899666" y="243334"/>
            <a:ext cx="7345785" cy="1340570"/>
          </a:xfrm>
        </p:spPr>
        <p:txBody>
          <a:bodyPr lIns="88896" tIns="50798" rIns="88896" bIns="50798"/>
          <a:lstStyle/>
          <a:p>
            <a:pPr algn="ctr" defTabSz="914145"/>
            <a:r>
              <a:rPr lang="en-US" sz="4000" dirty="0" smtClean="0">
                <a:solidFill>
                  <a:srgbClr val="404040"/>
                </a:solidFill>
                <a:latin typeface="Helvetica" charset="0"/>
                <a:cs typeface="Helvetica" charset="0"/>
                <a:sym typeface="Helvetica" charset="0"/>
              </a:rPr>
              <a:t>Place in the dialogue </a:t>
            </a:r>
            <a:endParaRPr lang="en-US" dirty="0"/>
          </a:p>
        </p:txBody>
      </p:sp>
      <p:graphicFrame>
        <p:nvGraphicFramePr>
          <p:cNvPr id="7176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958837"/>
              </p:ext>
            </p:extLst>
          </p:nvPr>
        </p:nvGraphicFramePr>
        <p:xfrm>
          <a:off x="304726" y="1600647"/>
          <a:ext cx="8612684" cy="4792208"/>
        </p:xfrm>
        <a:graphic>
          <a:graphicData uri="http://schemas.openxmlformats.org/drawingml/2006/table">
            <a:tbl>
              <a:tblPr/>
              <a:tblGrid>
                <a:gridCol w="4306342"/>
                <a:gridCol w="4306342"/>
              </a:tblGrid>
              <a:tr h="402953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Enhancing assessment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and learning  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elvetica" charset="0"/>
                        <a:ea typeface="ＭＳ Ｐゴシック" charset="0"/>
                        <a:cs typeface="Helvetica" charset="0"/>
                        <a:sym typeface="Helvetica" charset="0"/>
                      </a:endParaRP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54186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5A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…through eportfolios 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54186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5A60"/>
                    </a:solidFill>
                  </a:tcPr>
                </a:tc>
              </a:tr>
              <a:tr h="695400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Skills and knowledge construction 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54186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The act of constructing the portfolio; considering, selecting purposefully 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54186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DDE"/>
                    </a:solidFill>
                  </a:tcPr>
                </a:tc>
              </a:tr>
              <a:tr h="695400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Sustained (dialogic) feedback 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F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A developing engagement, rather than a </a:t>
                      </a:r>
                      <a:r>
                        <a:rPr kumimoji="0" lang="ja-JP" alt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“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one-off</a:t>
                      </a:r>
                      <a:r>
                        <a:rPr kumimoji="0" lang="ja-JP" alt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”</a:t>
                      </a:r>
                      <a:endParaRPr kumimoji="0" lang="en-US" sz="18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ＭＳ Ｐゴシック" charset="0"/>
                        <a:cs typeface="Helvetica" charset="0"/>
                        <a:sym typeface="Helvetica" charset="0"/>
                      </a:endParaRP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FF0"/>
                    </a:solidFill>
                  </a:tcPr>
                </a:tc>
              </a:tr>
              <a:tr h="695400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Self-assessment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; </a:t>
                      </a: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self-regulation </a:t>
                      </a:r>
                      <a:endParaRPr kumimoji="0" lang="en-US" sz="1800" b="1" i="1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Helvetica" charset="0"/>
                        <a:ea typeface="ＭＳ Ｐゴシック" charset="0"/>
                        <a:cs typeface="Helvetica" charset="0"/>
                        <a:sym typeface="Helvetica" charset="0"/>
                      </a:endParaRP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Selecting purposefully; synoptic, reflective or meta-narrative component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DDE"/>
                    </a:solidFill>
                  </a:tcPr>
                </a:tc>
              </a:tr>
              <a:tr h="695400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Peer assessment/feedback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F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Public and private components; 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ＭＳ Ｐゴシック" charset="0"/>
                        <a:cs typeface="Helvetica" charset="0"/>
                        <a:sym typeface="Helvetica" charset="0"/>
                      </a:endParaRPr>
                    </a:p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the </a:t>
                      </a:r>
                      <a:r>
                        <a:rPr kumimoji="0" lang="ja-JP" alt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“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e advantage</a:t>
                      </a:r>
                      <a:r>
                        <a:rPr kumimoji="0" lang="ja-JP" alt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”</a:t>
                      </a:r>
                      <a:endParaRPr kumimoji="0" lang="en-US" sz="18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ＭＳ Ｐゴシック" charset="0"/>
                        <a:cs typeface="Helvetica" charset="0"/>
                        <a:sym typeface="Helvetica" charset="0"/>
                      </a:endParaRP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FF0"/>
                    </a:solidFill>
                  </a:tcPr>
                </a:tc>
              </a:tr>
              <a:tr h="695400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Engaging with and demonstrating complex outcomes 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Understanding one</a:t>
                      </a:r>
                      <a:r>
                        <a:rPr kumimoji="0" lang="ja-JP" alt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’</a:t>
                      </a: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 work and developing a narrative of it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DDE"/>
                    </a:solidFill>
                  </a:tcPr>
                </a:tc>
              </a:tr>
              <a:tr h="695400"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Supported 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and embedded</a:t>
                      </a:r>
                    </a:p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formative and summative assessment</a:t>
                      </a: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F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001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ＭＳ Ｐゴシック" charset="0"/>
                          <a:cs typeface="Helvetica" charset="0"/>
                          <a:sym typeface="Helvetica" charset="0"/>
                        </a:rPr>
                        <a:t>Portfolio as a curriculum integrated product AND process 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 Light" charset="0"/>
                        <a:ea typeface="ＭＳ Ｐゴシック" charset="0"/>
                        <a:cs typeface="Helvetica Light" charset="0"/>
                        <a:sym typeface="Helvetica Light" charset="0"/>
                      </a:endParaRPr>
                    </a:p>
                  </a:txBody>
                  <a:tcPr marL="44648" marR="44648" marT="44648" marB="44648" horzOverflow="overflow">
                    <a:lnL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8062" cap="flat" cmpd="sng" algn="ctr">
                      <a:solidFill>
                        <a:srgbClr val="FFFFFF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F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0768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concern with eportfolios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8535050-An-image-of-a-kitchen-sink-with-pans--Stock-Vector-carto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72" y="1600200"/>
            <a:ext cx="3962400" cy="2971800"/>
          </a:xfrm>
          <a:prstGeom prst="rect">
            <a:avLst/>
          </a:prstGeom>
        </p:spPr>
      </p:pic>
      <p:pic>
        <p:nvPicPr>
          <p:cNvPr id="5" name="Picture 4" descr="wheelbarrow-books-2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491" y="3436753"/>
            <a:ext cx="4141509" cy="34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1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11-0809-2314-2534_Cartoon_Cheerleader_with_Pom_Poms_clipart_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038" y="2039321"/>
            <a:ext cx="1635000" cy="1750000"/>
          </a:xfrm>
          <a:prstGeom prst="rect">
            <a:avLst/>
          </a:prstGeom>
        </p:spPr>
      </p:pic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>
          <a:xfrm>
            <a:off x="899666" y="243334"/>
            <a:ext cx="7345785" cy="1340570"/>
          </a:xfrm>
        </p:spPr>
        <p:txBody>
          <a:bodyPr lIns="88896" tIns="50798" rIns="88896" bIns="50798">
            <a:normAutofit/>
          </a:bodyPr>
          <a:lstStyle/>
          <a:p>
            <a:pPr defTabSz="914145"/>
            <a:r>
              <a:rPr lang="en-US" dirty="0" smtClean="0">
                <a:solidFill>
                  <a:srgbClr val="404040"/>
                </a:solidFill>
                <a:cs typeface="Helvetica" charset="0"/>
                <a:sym typeface="Helvetica" charset="0"/>
              </a:rPr>
              <a:t>Two more concerns</a:t>
            </a:r>
            <a:endParaRPr lang="en-US" dirty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idx="1"/>
          </p:nvPr>
        </p:nvSpPr>
        <p:spPr>
          <a:xfrm>
            <a:off x="705590" y="1199599"/>
            <a:ext cx="8202448" cy="5204141"/>
          </a:xfrm>
        </p:spPr>
        <p:txBody>
          <a:bodyPr lIns="88896" tIns="50798" rIns="88896" bIns="50798" anchor="t">
            <a:normAutofit fontScale="92500" lnSpcReduction="10000"/>
          </a:bodyPr>
          <a:lstStyle/>
          <a:p>
            <a:pPr marL="227699" indent="-227699" defTabSz="914145">
              <a:lnSpc>
                <a:spcPct val="80000"/>
              </a:lnSpc>
              <a:spcBef>
                <a:spcPts val="1406"/>
              </a:spcBef>
              <a:buSzTx/>
              <a:buNone/>
            </a:pPr>
            <a:endParaRPr lang="en-US" sz="2200" dirty="0">
              <a:solidFill>
                <a:srgbClr val="404040"/>
              </a:solidFill>
              <a:cs typeface="Helvetica" charset="0"/>
              <a:sym typeface="Helvetica" charset="0"/>
            </a:endParaRPr>
          </a:p>
          <a:p>
            <a:pPr defTabSz="914145">
              <a:lnSpc>
                <a:spcPct val="120000"/>
              </a:lnSpc>
              <a:spcBef>
                <a:spcPts val="1406"/>
              </a:spcBef>
              <a:buClr>
                <a:srgbClr val="404040"/>
              </a:buClr>
              <a:buFont typeface="Wingdings" charset="2"/>
              <a:buChar char="q"/>
            </a:pPr>
            <a:r>
              <a:rPr lang="en-US" sz="2600" b="1" dirty="0" smtClean="0">
                <a:solidFill>
                  <a:srgbClr val="404040"/>
                </a:solidFill>
                <a:cs typeface="Helvetica" charset="0"/>
                <a:sym typeface="Helvetica" charset="0"/>
              </a:rPr>
              <a:t>…with understanding</a:t>
            </a:r>
            <a:endParaRPr lang="en-US" sz="2600" b="1" dirty="0">
              <a:solidFill>
                <a:srgbClr val="404040"/>
              </a:solidFill>
              <a:cs typeface="Helvetica" charset="0"/>
              <a:sym typeface="Helvetica" charset="0"/>
            </a:endParaRP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More enthusiasm than scrutiny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(Cummings &amp; Maddux, 2010) </a:t>
            </a: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In a study of 300 published articles on eportfolios less </a:t>
            </a:r>
            <a:endParaRPr lang="en-US" sz="2000" dirty="0" smtClean="0">
              <a:solidFill>
                <a:srgbClr val="404040"/>
              </a:solidFill>
              <a:ea typeface="ＭＳ Ｐゴシック" charset="0"/>
              <a:cs typeface="Helvetica" charset="0"/>
              <a:sym typeface="Helvetica" charset="0"/>
            </a:endParaRPr>
          </a:p>
          <a:p>
            <a:pPr marL="246675" lvl="1" indent="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None/>
            </a:pPr>
            <a:r>
              <a:rPr lang="en-US" sz="20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than </a:t>
            </a: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5% </a:t>
            </a:r>
            <a:r>
              <a:rPr lang="en-US" sz="20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 adopted </a:t>
            </a: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a critical perspective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(Ayala, 2006)</a:t>
            </a:r>
          </a:p>
          <a:p>
            <a:pPr defTabSz="914145">
              <a:lnSpc>
                <a:spcPct val="120000"/>
              </a:lnSpc>
              <a:spcBef>
                <a:spcPts val="1406"/>
              </a:spcBef>
              <a:buClr>
                <a:srgbClr val="404040"/>
              </a:buClr>
              <a:buFont typeface="Wingdings" charset="2"/>
              <a:buChar char="q"/>
            </a:pPr>
            <a:r>
              <a:rPr lang="en-US" sz="2600" b="1" dirty="0" smtClean="0">
                <a:solidFill>
                  <a:srgbClr val="404040"/>
                </a:solidFill>
                <a:cs typeface="Helvetica" charset="0"/>
                <a:sym typeface="Helvetica" charset="0"/>
              </a:rPr>
              <a:t>…with implementation </a:t>
            </a:r>
            <a:endParaRPr lang="en-US" sz="2600" b="1" dirty="0">
              <a:solidFill>
                <a:srgbClr val="404040"/>
              </a:solidFill>
              <a:cs typeface="Helvetica" charset="0"/>
              <a:sym typeface="Helvetica" charset="0"/>
            </a:endParaRP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Validity, reliability, feasibility  </a:t>
            </a:r>
            <a:r>
              <a:rPr lang="en-US" sz="16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Barrett, 2007</a:t>
            </a:r>
            <a:r>
              <a:rPr lang="en-US" sz="16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; Deneen &amp; </a:t>
            </a:r>
            <a:r>
              <a:rPr lang="en-US" sz="1600" dirty="0" err="1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Shroff</a:t>
            </a:r>
            <a:r>
              <a:rPr lang="en-US" sz="16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2014;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Herman &amp; Winters, 1994;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Strijbos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Meeus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 &amp;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Libotton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2007;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Strivens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 et al., 2009)</a:t>
            </a:r>
            <a:r>
              <a:rPr lang="en-US" sz="16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.</a:t>
            </a: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404040"/>
                </a:solidFill>
                <a:cs typeface="Helvetica" charset="0"/>
                <a:sym typeface="Helvetica" charset="0"/>
              </a:rPr>
              <a:t>Conceptions </a:t>
            </a:r>
            <a:r>
              <a:rPr lang="en-US" sz="2000" dirty="0">
                <a:solidFill>
                  <a:srgbClr val="404040"/>
                </a:solidFill>
                <a:cs typeface="Helvetica" charset="0"/>
                <a:sym typeface="Helvetica" charset="0"/>
              </a:rPr>
              <a:t>and implementation of </a:t>
            </a: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technology and assessment are </a:t>
            </a:r>
            <a:r>
              <a:rPr lang="en-US" sz="20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real, interrelated change management issues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Nicol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Helvetica" charset="0"/>
                <a:sym typeface="Helvetica" charset="0"/>
              </a:rPr>
              <a:t>, 2009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Shroff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Deneen, Ng, 2011;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Teo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2009)</a:t>
            </a:r>
            <a:r>
              <a:rPr lang="en-US" sz="1600" dirty="0" smtClean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.</a:t>
            </a:r>
          </a:p>
          <a:p>
            <a:pPr marL="0" indent="0" algn="ctr" defTabSz="914145">
              <a:lnSpc>
                <a:spcPct val="120000"/>
              </a:lnSpc>
              <a:spcBef>
                <a:spcPts val="1406"/>
              </a:spcBef>
              <a:buClr>
                <a:srgbClr val="404040"/>
              </a:buClr>
              <a:buNone/>
            </a:pPr>
            <a:r>
              <a:rPr lang="en-US" sz="2300" b="1" dirty="0" smtClean="0">
                <a:solidFill>
                  <a:srgbClr val="0000FF"/>
                </a:solidFill>
                <a:ea typeface="ＭＳ Ｐゴシック" charset="0"/>
                <a:cs typeface="Helvetica" charset="0"/>
                <a:sym typeface="Helvetica" charset="0"/>
              </a:rPr>
              <a:t>Enthusiasm </a:t>
            </a:r>
            <a:r>
              <a:rPr lang="en-US" sz="2300" b="1" dirty="0" smtClean="0">
                <a:solidFill>
                  <a:srgbClr val="0000FF"/>
                </a:solidFill>
                <a:ea typeface="ＭＳ Ｐゴシック" charset="0"/>
                <a:cs typeface="Helvetica" charset="0"/>
                <a:sym typeface="Helvetica" charset="0"/>
              </a:rPr>
              <a:t>and implementation have exceeded critical inquiry; </a:t>
            </a:r>
            <a:r>
              <a:rPr lang="en-US" sz="2300" b="1" dirty="0" smtClean="0">
                <a:solidFill>
                  <a:srgbClr val="0000FF"/>
                </a:solidFill>
                <a:ea typeface="ＭＳ Ｐゴシック" charset="0"/>
                <a:cs typeface="Helvetica" charset="0"/>
                <a:sym typeface="Helvetica" charset="0"/>
              </a:rPr>
              <a:t>this is negatively impacting the use of eportfolios as intended (dialogue)</a:t>
            </a:r>
            <a:r>
              <a:rPr lang="en-US" sz="2300" b="1" dirty="0" smtClean="0">
                <a:solidFill>
                  <a:srgbClr val="0000FF"/>
                </a:solidFill>
                <a:ea typeface="ＭＳ Ｐゴシック" charset="0"/>
                <a:cs typeface="Helvetica" charset="0"/>
                <a:sym typeface="Helvetica" charset="0"/>
              </a:rPr>
              <a:t>. </a:t>
            </a:r>
            <a:endParaRPr lang="en-US" sz="2300" b="1" dirty="0">
              <a:solidFill>
                <a:srgbClr val="0000FF"/>
              </a:solidFill>
            </a:endParaRPr>
          </a:p>
        </p:txBody>
      </p:sp>
      <p:pic>
        <p:nvPicPr>
          <p:cNvPr id="5" name="Picture 4" descr="B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2" y="1619186"/>
            <a:ext cx="2308308" cy="230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01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Global, regional and local </a:t>
            </a:r>
            <a:r>
              <a:rPr lang="en-US" dirty="0"/>
              <a:t>c</a:t>
            </a:r>
            <a:r>
              <a:rPr lang="en-US" dirty="0" smtClean="0"/>
              <a:t>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502799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 smtClean="0"/>
              <a:t>Curriculum priorities, 21</a:t>
            </a:r>
            <a:r>
              <a:rPr lang="en-US" baseline="30000" dirty="0" smtClean="0"/>
              <a:t>st</a:t>
            </a:r>
            <a:r>
              <a:rPr lang="en-US" dirty="0" smtClean="0"/>
              <a:t> Century Competencies, interdisciplinary elements, ‘…but not at the expense of highly tangible achievement.’ </a:t>
            </a:r>
            <a:r>
              <a:rPr lang="en-US" sz="1800" dirty="0" smtClean="0"/>
              <a:t>(</a:t>
            </a:r>
            <a:r>
              <a:rPr lang="en-US" sz="1800" dirty="0" err="1" smtClean="0"/>
              <a:t>Kember</a:t>
            </a:r>
            <a:r>
              <a:rPr lang="en-US" sz="1800" dirty="0" smtClean="0"/>
              <a:t>, 2010; MOE, 2015; UGC, 2010; </a:t>
            </a:r>
            <a:r>
              <a:rPr lang="en-US" sz="1800" dirty="0" err="1" smtClean="0"/>
              <a:t>Voogt</a:t>
            </a:r>
            <a:r>
              <a:rPr lang="en-US" sz="1800" dirty="0" smtClean="0"/>
              <a:t> et al, 2012; 2013) 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 smtClean="0"/>
              <a:t>Enhancing learning orientation of assessment </a:t>
            </a:r>
            <a:r>
              <a:rPr lang="en-US" sz="1800" dirty="0" smtClean="0"/>
              <a:t>(</a:t>
            </a:r>
            <a:r>
              <a:rPr lang="en-US" sz="1800" dirty="0" err="1" smtClean="0"/>
              <a:t>Boud</a:t>
            </a:r>
            <a:r>
              <a:rPr lang="en-US" sz="1800" dirty="0" smtClean="0"/>
              <a:t>, 2000; Carless, 2015; Deneen &amp; </a:t>
            </a:r>
            <a:r>
              <a:rPr lang="en-US" sz="1800" dirty="0" err="1" smtClean="0"/>
              <a:t>Boud</a:t>
            </a:r>
            <a:r>
              <a:rPr lang="en-US" sz="1800" dirty="0" smtClean="0"/>
              <a:t>, 2014)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Wingdings" charset="2"/>
              <a:buChar char="q"/>
              <a:defRPr/>
            </a:pPr>
            <a:r>
              <a:rPr lang="en-US" dirty="0" smtClean="0"/>
              <a:t>Example: Shift away from the monolithic status of essays </a:t>
            </a:r>
            <a:r>
              <a:rPr lang="en-US" sz="1800" dirty="0" smtClean="0"/>
              <a:t>(Brown, 2010)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/>
              <a:t>W</a:t>
            </a:r>
            <a:r>
              <a:rPr lang="en-US" dirty="0" smtClean="0"/>
              <a:t>hat can fulfill these needs? Diverse, but… eportfolios are being highly promoted </a:t>
            </a:r>
            <a:r>
              <a:rPr lang="en-US" sz="1800" dirty="0" smtClean="0"/>
              <a:t>(e.g. Fisher et. al., 2011)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b="1" dirty="0" smtClean="0">
                <a:solidFill>
                  <a:srgbClr val="660066"/>
                </a:solidFill>
              </a:rPr>
              <a:t>What is a ‘way in’ to understanding?</a:t>
            </a:r>
            <a:endParaRPr lang="en-US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6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90767" y="-177147"/>
            <a:ext cx="8153400" cy="9906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Conceptions, complexity, connections</a:t>
            </a:r>
            <a:endParaRPr lang="en-US" dirty="0"/>
          </a:p>
        </p:txBody>
      </p:sp>
      <p:pic>
        <p:nvPicPr>
          <p:cNvPr id="7" name="Picture 6" descr="Interconnect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48033"/>
            <a:ext cx="4427575" cy="4139301"/>
          </a:xfrm>
          <a:prstGeom prst="rect">
            <a:avLst/>
          </a:prstGeom>
        </p:spPr>
      </p:pic>
      <p:pic>
        <p:nvPicPr>
          <p:cNvPr id="5" name="Picture 4" descr="Assessmen_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222"/>
            <a:ext cx="6283218" cy="2474621"/>
          </a:xfrm>
          <a:prstGeom prst="rect">
            <a:avLst/>
          </a:prstGeom>
        </p:spPr>
      </p:pic>
      <p:pic>
        <p:nvPicPr>
          <p:cNvPr id="4" name="Picture 3" descr="technology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575" y="2718699"/>
            <a:ext cx="4716426" cy="27677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27575" y="5918980"/>
            <a:ext cx="4516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Achievement and learning 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10071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4818</TotalTime>
  <Words>1181</Words>
  <Application>Microsoft Macintosh PowerPoint</Application>
  <PresentationFormat>On-screen Show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Eportfolios as a Means to Achieving Career-Long Outcomes: A Critical View</vt:lpstr>
      <vt:lpstr>Aim &amp; take-aways</vt:lpstr>
      <vt:lpstr>Bridging school and workplace</vt:lpstr>
      <vt:lpstr>What constitutes an ePortfolio?</vt:lpstr>
      <vt:lpstr>Place in the dialogue </vt:lpstr>
      <vt:lpstr>One concern with eportfolios</vt:lpstr>
      <vt:lpstr>Two more concerns</vt:lpstr>
      <vt:lpstr>Global, regional and local context</vt:lpstr>
      <vt:lpstr>Conceptions, complexity, connections</vt:lpstr>
      <vt:lpstr>Modeling the problem space</vt:lpstr>
      <vt:lpstr>Setting and participants</vt:lpstr>
      <vt:lpstr>Analysis</vt:lpstr>
      <vt:lpstr>Results: Mapping a conceptual space</vt:lpstr>
      <vt:lpstr>Understanding Two Results</vt:lpstr>
      <vt:lpstr>Implications </vt:lpstr>
      <vt:lpstr>Thank You!</vt:lpstr>
    </vt:vector>
  </TitlesOfParts>
  <Company>University of Hong Kong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Deneen</dc:creator>
  <cp:lastModifiedBy>Chris Deneen</cp:lastModifiedBy>
  <cp:revision>195</cp:revision>
  <dcterms:created xsi:type="dcterms:W3CDTF">2015-05-14T01:28:36Z</dcterms:created>
  <dcterms:modified xsi:type="dcterms:W3CDTF">2015-06-10T15:25:29Z</dcterms:modified>
</cp:coreProperties>
</file>